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7"/>
  </p:notesMasterIdLst>
  <p:sldIdLst>
    <p:sldId id="256" r:id="rId2"/>
    <p:sldId id="27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958B52-926F-4747-9FB8-2598CD746E6F}" v="1" dt="2026-07-07T12:33:02.8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880" y="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Owen" userId="d71ea115cd80cb25" providerId="LiveId" clId="{FC3FA7BA-50B0-420B-B7C1-7C853F5470EC}"/>
    <pc:docChg chg="custSel addSld delSld modSld">
      <pc:chgData name="Catherine Owen" userId="d71ea115cd80cb25" providerId="LiveId" clId="{FC3FA7BA-50B0-420B-B7C1-7C853F5470EC}" dt="2026-07-07T12:37:15.269" v="209" actId="47"/>
      <pc:docMkLst>
        <pc:docMk/>
      </pc:docMkLst>
      <pc:sldChg chg="delSp del mod">
        <pc:chgData name="Catherine Owen" userId="d71ea115cd80cb25" providerId="LiveId" clId="{FC3FA7BA-50B0-420B-B7C1-7C853F5470EC}" dt="2026-07-07T12:33:10.981" v="9" actId="47"/>
        <pc:sldMkLst>
          <pc:docMk/>
          <pc:sldMk cId="0" sldId="257"/>
        </pc:sldMkLst>
        <pc:picChg chg="del">
          <ac:chgData name="Catherine Owen" userId="d71ea115cd80cb25" providerId="LiveId" clId="{FC3FA7BA-50B0-420B-B7C1-7C853F5470EC}" dt="2026-07-07T12:32:29.568" v="0" actId="478"/>
          <ac:picMkLst>
            <pc:docMk/>
            <pc:sldMk cId="0" sldId="257"/>
            <ac:picMk id="72" creationId="{00000000-0000-0000-0000-000000000000}"/>
          </ac:picMkLst>
        </pc:picChg>
      </pc:sldChg>
      <pc:sldChg chg="modSp mod">
        <pc:chgData name="Catherine Owen" userId="d71ea115cd80cb25" providerId="LiveId" clId="{FC3FA7BA-50B0-420B-B7C1-7C853F5470EC}" dt="2026-07-07T12:33:41.174" v="61" actId="313"/>
        <pc:sldMkLst>
          <pc:docMk/>
          <pc:sldMk cId="0" sldId="258"/>
        </pc:sldMkLst>
        <pc:spChg chg="mod">
          <ac:chgData name="Catherine Owen" userId="d71ea115cd80cb25" providerId="LiveId" clId="{FC3FA7BA-50B0-420B-B7C1-7C853F5470EC}" dt="2026-07-07T12:33:41.174" v="61" actId="313"/>
          <ac:spMkLst>
            <pc:docMk/>
            <pc:sldMk cId="0" sldId="258"/>
            <ac:spMk id="79" creationId="{00000000-0000-0000-0000-000000000000}"/>
          </ac:spMkLst>
        </pc:spChg>
      </pc:sldChg>
      <pc:sldChg chg="modSp mod">
        <pc:chgData name="Catherine Owen" userId="d71ea115cd80cb25" providerId="LiveId" clId="{FC3FA7BA-50B0-420B-B7C1-7C853F5470EC}" dt="2026-07-07T12:33:02.946" v="3" actId="27636"/>
        <pc:sldMkLst>
          <pc:docMk/>
          <pc:sldMk cId="0" sldId="260"/>
        </pc:sldMkLst>
        <pc:spChg chg="mod">
          <ac:chgData name="Catherine Owen" userId="d71ea115cd80cb25" providerId="LiveId" clId="{FC3FA7BA-50B0-420B-B7C1-7C853F5470EC}" dt="2026-07-07T12:33:02.946" v="3" actId="27636"/>
          <ac:spMkLst>
            <pc:docMk/>
            <pc:sldMk cId="0" sldId="260"/>
            <ac:spMk id="96" creationId="{00000000-0000-0000-0000-000000000000}"/>
          </ac:spMkLst>
        </pc:spChg>
      </pc:sldChg>
      <pc:sldChg chg="modSp mod">
        <pc:chgData name="Catherine Owen" userId="d71ea115cd80cb25" providerId="LiveId" clId="{FC3FA7BA-50B0-420B-B7C1-7C853F5470EC}" dt="2026-07-07T12:33:02.961" v="4" actId="27636"/>
        <pc:sldMkLst>
          <pc:docMk/>
          <pc:sldMk cId="0" sldId="261"/>
        </pc:sldMkLst>
        <pc:spChg chg="mod">
          <ac:chgData name="Catherine Owen" userId="d71ea115cd80cb25" providerId="LiveId" clId="{FC3FA7BA-50B0-420B-B7C1-7C853F5470EC}" dt="2026-07-07T12:33:02.961" v="4" actId="27636"/>
          <ac:spMkLst>
            <pc:docMk/>
            <pc:sldMk cId="0" sldId="261"/>
            <ac:spMk id="106" creationId="{00000000-0000-0000-0000-000000000000}"/>
          </ac:spMkLst>
        </pc:spChg>
      </pc:sldChg>
      <pc:sldChg chg="addSp delSp modSp mod">
        <pc:chgData name="Catherine Owen" userId="d71ea115cd80cb25" providerId="LiveId" clId="{FC3FA7BA-50B0-420B-B7C1-7C853F5470EC}" dt="2026-07-07T12:34:51.350" v="66" actId="1076"/>
        <pc:sldMkLst>
          <pc:docMk/>
          <pc:sldMk cId="0" sldId="262"/>
        </pc:sldMkLst>
        <pc:spChg chg="mod">
          <ac:chgData name="Catherine Owen" userId="d71ea115cd80cb25" providerId="LiveId" clId="{FC3FA7BA-50B0-420B-B7C1-7C853F5470EC}" dt="2026-07-07T12:33:02.961" v="5" actId="27636"/>
          <ac:spMkLst>
            <pc:docMk/>
            <pc:sldMk cId="0" sldId="262"/>
            <ac:spMk id="115" creationId="{00000000-0000-0000-0000-000000000000}"/>
          </ac:spMkLst>
        </pc:spChg>
        <pc:picChg chg="add mod modCrop">
          <ac:chgData name="Catherine Owen" userId="d71ea115cd80cb25" providerId="LiveId" clId="{FC3FA7BA-50B0-420B-B7C1-7C853F5470EC}" dt="2026-07-07T12:34:51.350" v="66" actId="1076"/>
          <ac:picMkLst>
            <pc:docMk/>
            <pc:sldMk cId="0" sldId="262"/>
            <ac:picMk id="3" creationId="{030BA079-2B19-248D-7BEE-551D2209D8DB}"/>
          </ac:picMkLst>
        </pc:picChg>
        <pc:picChg chg="del">
          <ac:chgData name="Catherine Owen" userId="d71ea115cd80cb25" providerId="LiveId" clId="{FC3FA7BA-50B0-420B-B7C1-7C853F5470EC}" dt="2026-07-07T12:34:07.366" v="62" actId="478"/>
          <ac:picMkLst>
            <pc:docMk/>
            <pc:sldMk cId="0" sldId="262"/>
            <ac:picMk id="116" creationId="{00000000-0000-0000-0000-000000000000}"/>
          </ac:picMkLst>
        </pc:picChg>
      </pc:sldChg>
      <pc:sldChg chg="modSp mod">
        <pc:chgData name="Catherine Owen" userId="d71ea115cd80cb25" providerId="LiveId" clId="{FC3FA7BA-50B0-420B-B7C1-7C853F5470EC}" dt="2026-07-07T12:33:02.977" v="6" actId="27636"/>
        <pc:sldMkLst>
          <pc:docMk/>
          <pc:sldMk cId="0" sldId="263"/>
        </pc:sldMkLst>
        <pc:spChg chg="mod">
          <ac:chgData name="Catherine Owen" userId="d71ea115cd80cb25" providerId="LiveId" clId="{FC3FA7BA-50B0-420B-B7C1-7C853F5470EC}" dt="2026-07-07T12:33:02.977" v="6" actId="27636"/>
          <ac:spMkLst>
            <pc:docMk/>
            <pc:sldMk cId="0" sldId="263"/>
            <ac:spMk id="124" creationId="{00000000-0000-0000-0000-000000000000}"/>
          </ac:spMkLst>
        </pc:spChg>
      </pc:sldChg>
      <pc:sldChg chg="modSp mod">
        <pc:chgData name="Catherine Owen" userId="d71ea115cd80cb25" providerId="LiveId" clId="{FC3FA7BA-50B0-420B-B7C1-7C853F5470EC}" dt="2026-07-07T12:33:02.977" v="7" actId="27636"/>
        <pc:sldMkLst>
          <pc:docMk/>
          <pc:sldMk cId="0" sldId="264"/>
        </pc:sldMkLst>
        <pc:spChg chg="mod">
          <ac:chgData name="Catherine Owen" userId="d71ea115cd80cb25" providerId="LiveId" clId="{FC3FA7BA-50B0-420B-B7C1-7C853F5470EC}" dt="2026-07-07T12:33:02.977" v="7" actId="27636"/>
          <ac:spMkLst>
            <pc:docMk/>
            <pc:sldMk cId="0" sldId="264"/>
            <ac:spMk id="131" creationId="{00000000-0000-0000-0000-000000000000}"/>
          </ac:spMkLst>
        </pc:spChg>
      </pc:sldChg>
      <pc:sldChg chg="modSp mod">
        <pc:chgData name="Catherine Owen" userId="d71ea115cd80cb25" providerId="LiveId" clId="{FC3FA7BA-50B0-420B-B7C1-7C853F5470EC}" dt="2026-07-07T12:35:49.725" v="169" actId="313"/>
        <pc:sldMkLst>
          <pc:docMk/>
          <pc:sldMk cId="0" sldId="265"/>
        </pc:sldMkLst>
        <pc:spChg chg="mod">
          <ac:chgData name="Catherine Owen" userId="d71ea115cd80cb25" providerId="LiveId" clId="{FC3FA7BA-50B0-420B-B7C1-7C853F5470EC}" dt="2026-07-07T12:35:49.725" v="169" actId="313"/>
          <ac:spMkLst>
            <pc:docMk/>
            <pc:sldMk cId="0" sldId="265"/>
            <ac:spMk id="138" creationId="{00000000-0000-0000-0000-000000000000}"/>
          </ac:spMkLst>
        </pc:spChg>
      </pc:sldChg>
      <pc:sldChg chg="addSp delSp modSp mod">
        <pc:chgData name="Catherine Owen" userId="d71ea115cd80cb25" providerId="LiveId" clId="{FC3FA7BA-50B0-420B-B7C1-7C853F5470EC}" dt="2026-07-07T12:36:46.818" v="208" actId="20577"/>
        <pc:sldMkLst>
          <pc:docMk/>
          <pc:sldMk cId="0" sldId="266"/>
        </pc:sldMkLst>
        <pc:spChg chg="mod">
          <ac:chgData name="Catherine Owen" userId="d71ea115cd80cb25" providerId="LiveId" clId="{FC3FA7BA-50B0-420B-B7C1-7C853F5470EC}" dt="2026-07-07T12:36:46.818" v="208" actId="20577"/>
          <ac:spMkLst>
            <pc:docMk/>
            <pc:sldMk cId="0" sldId="266"/>
            <ac:spMk id="145" creationId="{00000000-0000-0000-0000-000000000000}"/>
          </ac:spMkLst>
        </pc:spChg>
        <pc:picChg chg="add mod">
          <ac:chgData name="Catherine Owen" userId="d71ea115cd80cb25" providerId="LiveId" clId="{FC3FA7BA-50B0-420B-B7C1-7C853F5470EC}" dt="2026-07-07T12:36:32.789" v="174" actId="1076"/>
          <ac:picMkLst>
            <pc:docMk/>
            <pc:sldMk cId="0" sldId="266"/>
            <ac:picMk id="3" creationId="{4E437F28-84BA-C4A0-5D10-4A9226EBBA2F}"/>
          </ac:picMkLst>
        </pc:picChg>
        <pc:picChg chg="del">
          <ac:chgData name="Catherine Owen" userId="d71ea115cd80cb25" providerId="LiveId" clId="{FC3FA7BA-50B0-420B-B7C1-7C853F5470EC}" dt="2026-07-07T12:36:03.883" v="170" actId="478"/>
          <ac:picMkLst>
            <pc:docMk/>
            <pc:sldMk cId="0" sldId="266"/>
            <ac:picMk id="146" creationId="{00000000-0000-0000-0000-000000000000}"/>
          </ac:picMkLst>
        </pc:picChg>
      </pc:sldChg>
      <pc:sldChg chg="del">
        <pc:chgData name="Catherine Owen" userId="d71ea115cd80cb25" providerId="LiveId" clId="{FC3FA7BA-50B0-420B-B7C1-7C853F5470EC}" dt="2026-07-07T12:37:15.269" v="209" actId="47"/>
        <pc:sldMkLst>
          <pc:docMk/>
          <pc:sldMk cId="0" sldId="271"/>
        </pc:sldMkLst>
      </pc:sldChg>
      <pc:sldChg chg="addSp delSp add mod">
        <pc:chgData name="Catherine Owen" userId="d71ea115cd80cb25" providerId="LiveId" clId="{FC3FA7BA-50B0-420B-B7C1-7C853F5470EC}" dt="2026-07-07T12:33:13.538" v="11" actId="22"/>
        <pc:sldMkLst>
          <pc:docMk/>
          <pc:sldMk cId="0" sldId="272"/>
        </pc:sldMkLst>
        <pc:picChg chg="add">
          <ac:chgData name="Catherine Owen" userId="d71ea115cd80cb25" providerId="LiveId" clId="{FC3FA7BA-50B0-420B-B7C1-7C853F5470EC}" dt="2026-07-07T12:33:13.538" v="11" actId="22"/>
          <ac:picMkLst>
            <pc:docMk/>
            <pc:sldMk cId="0" sldId="272"/>
            <ac:picMk id="4" creationId="{F1A2A3D2-E093-DDDF-15FC-4FBFBAD5C5B8}"/>
          </ac:picMkLst>
        </pc:picChg>
        <pc:picChg chg="del">
          <ac:chgData name="Catherine Owen" userId="d71ea115cd80cb25" providerId="LiveId" clId="{FC3FA7BA-50B0-420B-B7C1-7C853F5470EC}" dt="2026-07-07T12:33:12.753" v="10" actId="478"/>
          <ac:picMkLst>
            <pc:docMk/>
            <pc:sldMk cId="0" sldId="272"/>
            <ac:picMk id="9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0b129b83d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 name="Google Shape;58;g30b129b83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0b129b83d4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0b129b83d4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0b129b83d4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0b129b83d4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0b129b83d4_0_2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0b129b83d4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0b129b83d4_0_2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0b129b83d4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0b1ae7a604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0b1ae7a604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0b129b83d4_0_2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0b129b83d4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7" name="Google Shape;8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0b129b83d4_0_1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g30b129b83d4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0b81d2c3b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3" name="Google Shape;83;g30b81d2c3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0b129b83d4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0b129b83d4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0b129b83d4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0b129b83d4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0b129b83d4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0b129b83d4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0b129b83d4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0b129b83d4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CFE2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64eSE7_-_p8"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zSdnd9MznPk"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www.youtube.com/watch?v=o7F-tbBl_h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4"/>
          <p:cNvPicPr preferRelativeResize="0"/>
          <p:nvPr/>
        </p:nvPicPr>
        <p:blipFill rotWithShape="1">
          <a:blip r:embed="rId3">
            <a:alphaModFix/>
          </a:blip>
          <a:srcRect l="28226" t="30072" r="27594" b="49551"/>
          <a:stretch/>
        </p:blipFill>
        <p:spPr>
          <a:xfrm>
            <a:off x="224657" y="945455"/>
            <a:ext cx="5569168" cy="1864653"/>
          </a:xfrm>
          <a:prstGeom prst="rect">
            <a:avLst/>
          </a:prstGeom>
          <a:noFill/>
          <a:ln>
            <a:noFill/>
          </a:ln>
        </p:spPr>
      </p:pic>
      <p:sp>
        <p:nvSpPr>
          <p:cNvPr id="61" name="Google Shape;61;p14"/>
          <p:cNvSpPr txBox="1"/>
          <p:nvPr/>
        </p:nvSpPr>
        <p:spPr>
          <a:xfrm>
            <a:off x="591235" y="4393775"/>
            <a:ext cx="4836000" cy="284700"/>
          </a:xfrm>
          <a:prstGeom prst="rect">
            <a:avLst/>
          </a:prstGeom>
          <a:noFill/>
          <a:ln w="9525" cap="flat" cmpd="sng">
            <a:solidFill>
              <a:schemeClr val="dk1"/>
            </a:solidFill>
            <a:prstDash val="solid"/>
            <a:round/>
            <a:headEnd type="none" w="sm" len="sm"/>
            <a:tailEnd type="none" w="sm" len="sm"/>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Calibri"/>
                <a:ea typeface="Calibri"/>
                <a:cs typeface="Calibri"/>
                <a:sym typeface="Calibri"/>
              </a:rPr>
              <a:t>Learning Objective: </a:t>
            </a:r>
            <a:r>
              <a:rPr lang="en-GB">
                <a:solidFill>
                  <a:schemeClr val="dk1"/>
                </a:solidFill>
                <a:latin typeface="Calibri"/>
                <a:ea typeface="Calibri"/>
                <a:cs typeface="Calibri"/>
                <a:sym typeface="Calibri"/>
              </a:rPr>
              <a:t>Present, interpret and evaluate our findings</a:t>
            </a:r>
            <a:r>
              <a:rPr lang="en-GB"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62" name="Google Shape;62;p14"/>
          <p:cNvSpPr txBox="1"/>
          <p:nvPr/>
        </p:nvSpPr>
        <p:spPr>
          <a:xfrm>
            <a:off x="5959366" y="331076"/>
            <a:ext cx="2814000" cy="3763500"/>
          </a:xfrm>
          <a:prstGeom prst="rect">
            <a:avLst/>
          </a:prstGeom>
          <a:noFill/>
          <a:ln w="9525" cap="flat" cmpd="sng">
            <a:solidFill>
              <a:schemeClr val="dk1"/>
            </a:solidFill>
            <a:prstDash val="solid"/>
            <a:round/>
            <a:headEnd type="none" w="sm" len="sm"/>
            <a:tailEnd type="none" w="sm" len="sm"/>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Do Now:  What </a:t>
            </a:r>
            <a:r>
              <a:rPr lang="en-GB" sz="2400">
                <a:solidFill>
                  <a:schemeClr val="dk1"/>
                </a:solidFill>
                <a:latin typeface="Calibri"/>
                <a:ea typeface="Calibri"/>
                <a:cs typeface="Calibri"/>
                <a:sym typeface="Calibri"/>
              </a:rPr>
              <a:t>data did you collect about</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Arial"/>
              <a:buChar char="•"/>
            </a:pPr>
            <a:r>
              <a:rPr lang="en-GB" sz="2400">
                <a:solidFill>
                  <a:schemeClr val="dk1"/>
                </a:solidFill>
                <a:latin typeface="Calibri"/>
                <a:ea typeface="Calibri"/>
                <a:cs typeface="Calibri"/>
                <a:sym typeface="Calibri"/>
              </a:rPr>
              <a:t>Cleanliness?</a:t>
            </a:r>
            <a:endParaRPr sz="240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Calibri"/>
              <a:buChar char="•"/>
            </a:pPr>
            <a:r>
              <a:rPr lang="en-GB" sz="2400">
                <a:solidFill>
                  <a:schemeClr val="dk1"/>
                </a:solidFill>
                <a:latin typeface="Calibri"/>
                <a:ea typeface="Calibri"/>
                <a:cs typeface="Calibri"/>
                <a:sym typeface="Calibri"/>
              </a:rPr>
              <a:t>Accessibility?</a:t>
            </a:r>
            <a:endParaRPr sz="240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Calibri"/>
              <a:buChar char="•"/>
            </a:pPr>
            <a:r>
              <a:rPr lang="en-GB" sz="2400">
                <a:solidFill>
                  <a:schemeClr val="dk1"/>
                </a:solidFill>
                <a:latin typeface="Calibri"/>
                <a:ea typeface="Calibri"/>
                <a:cs typeface="Calibri"/>
                <a:sym typeface="Calibri"/>
              </a:rPr>
              <a:t>Range of Landuse?</a:t>
            </a:r>
            <a:endParaRPr sz="2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2400">
                <a:solidFill>
                  <a:schemeClr val="dk1"/>
                </a:solidFill>
                <a:latin typeface="Calibri"/>
                <a:ea typeface="Calibri"/>
                <a:cs typeface="Calibri"/>
                <a:sym typeface="Calibri"/>
              </a:rPr>
              <a:t>How will this help us answer our key question?</a:t>
            </a:r>
            <a:endParaRPr sz="2400">
              <a:solidFill>
                <a:schemeClr val="dk1"/>
              </a:solidFill>
              <a:latin typeface="Calibri"/>
              <a:ea typeface="Calibri"/>
              <a:cs typeface="Calibri"/>
              <a:sym typeface="Calibri"/>
            </a:endParaRPr>
          </a:p>
        </p:txBody>
      </p:sp>
      <p:sp>
        <p:nvSpPr>
          <p:cNvPr id="63" name="Google Shape;63;p14"/>
          <p:cNvSpPr txBox="1"/>
          <p:nvPr/>
        </p:nvSpPr>
        <p:spPr>
          <a:xfrm>
            <a:off x="224657" y="3029490"/>
            <a:ext cx="5569200" cy="992700"/>
          </a:xfrm>
          <a:prstGeom prst="rect">
            <a:avLst/>
          </a:prstGeom>
          <a:solidFill>
            <a:schemeClr val="accent1"/>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GB" sz="3000" b="0" i="0" u="none" strike="noStrike" cap="none">
                <a:solidFill>
                  <a:srgbClr val="000000"/>
                </a:solidFill>
                <a:latin typeface="Arial"/>
                <a:ea typeface="Arial"/>
                <a:cs typeface="Arial"/>
                <a:sym typeface="Arial"/>
              </a:rPr>
              <a:t>Is the regeneration of Temple Quarter achieving its vision?</a:t>
            </a:r>
            <a:endParaRPr sz="1100"/>
          </a:p>
        </p:txBody>
      </p:sp>
      <p:sp>
        <p:nvSpPr>
          <p:cNvPr id="64" name="Google Shape;64;p14"/>
          <p:cNvSpPr txBox="1"/>
          <p:nvPr/>
        </p:nvSpPr>
        <p:spPr>
          <a:xfrm>
            <a:off x="224657" y="331075"/>
            <a:ext cx="5569200" cy="5310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GB" sz="3000" b="0" i="0" u="none" strike="noStrike" cap="none">
                <a:solidFill>
                  <a:srgbClr val="000000"/>
                </a:solidFill>
                <a:latin typeface="Arial"/>
                <a:ea typeface="Arial"/>
                <a:cs typeface="Arial"/>
                <a:sym typeface="Arial"/>
              </a:rPr>
              <a:t>Human Geography Fieldwork</a:t>
            </a:r>
            <a:endParaRPr sz="1100"/>
          </a:p>
        </p:txBody>
      </p:sp>
      <p:pic>
        <p:nvPicPr>
          <p:cNvPr id="65" name="Google Shape;65;p14" descr="A black and white image of a face with a no face&#10;&#10;Description automatically generated"/>
          <p:cNvPicPr preferRelativeResize="0"/>
          <p:nvPr/>
        </p:nvPicPr>
        <p:blipFill rotWithShape="1">
          <a:blip r:embed="rId4">
            <a:alphaModFix/>
          </a:blip>
          <a:srcRect/>
          <a:stretch/>
        </p:blipFill>
        <p:spPr>
          <a:xfrm>
            <a:off x="6197024" y="4150805"/>
            <a:ext cx="975096" cy="992699"/>
          </a:xfrm>
          <a:prstGeom prst="rect">
            <a:avLst/>
          </a:prstGeom>
          <a:noFill/>
          <a:ln>
            <a:noFill/>
          </a:ln>
        </p:spPr>
      </p:pic>
      <p:pic>
        <p:nvPicPr>
          <p:cNvPr id="66" name="Google Shape;66;p14" descr="A black and white image of a black board with a marker&#10;&#10;Description automatically generated"/>
          <p:cNvPicPr preferRelativeResize="0"/>
          <p:nvPr/>
        </p:nvPicPr>
        <p:blipFill rotWithShape="1">
          <a:blip r:embed="rId5">
            <a:alphaModFix/>
          </a:blip>
          <a:srcRect/>
          <a:stretch/>
        </p:blipFill>
        <p:spPr>
          <a:xfrm>
            <a:off x="7395003" y="4201147"/>
            <a:ext cx="975100" cy="89201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3"/>
          <p:cNvSpPr txBox="1">
            <a:spLocks noGrp="1"/>
          </p:cNvSpPr>
          <p:nvPr>
            <p:ph type="title"/>
          </p:nvPr>
        </p:nvSpPr>
        <p:spPr>
          <a:xfrm>
            <a:off x="311700" y="1055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Data Interpretation: Hypothesis 3</a:t>
            </a:r>
            <a:endParaRPr/>
          </a:p>
        </p:txBody>
      </p:sp>
      <p:sp>
        <p:nvSpPr>
          <p:cNvPr id="138" name="Google Shape;138;p23"/>
          <p:cNvSpPr txBox="1">
            <a:spLocks noGrp="1"/>
          </p:cNvSpPr>
          <p:nvPr>
            <p:ph type="body" idx="1"/>
          </p:nvPr>
        </p:nvSpPr>
        <p:spPr>
          <a:xfrm>
            <a:off x="396300" y="983775"/>
            <a:ext cx="8351400" cy="3890700"/>
          </a:xfrm>
          <a:prstGeom prst="rect">
            <a:avLst/>
          </a:prstGeom>
        </p:spPr>
        <p:txBody>
          <a:bodyPr spcFirstLastPara="1" wrap="square" lIns="91425" tIns="91425" rIns="91425" bIns="91425" anchor="t" anchorCtr="0">
            <a:normAutofit lnSpcReduction="10000"/>
          </a:bodyPr>
          <a:lstStyle/>
          <a:p>
            <a:pPr marL="0" lvl="0" indent="0" algn="l" rtl="0">
              <a:lnSpc>
                <a:spcPct val="107916"/>
              </a:lnSpc>
              <a:spcBef>
                <a:spcPts val="0"/>
              </a:spcBef>
              <a:spcAft>
                <a:spcPts val="0"/>
              </a:spcAft>
              <a:buNone/>
            </a:pPr>
            <a:r>
              <a:rPr lang="en-GB" sz="1965" b="1" dirty="0">
                <a:solidFill>
                  <a:schemeClr val="dk1"/>
                </a:solidFill>
                <a:latin typeface="Aptos"/>
                <a:ea typeface="Aptos"/>
                <a:cs typeface="Aptos"/>
                <a:sym typeface="Aptos"/>
              </a:rPr>
              <a:t>Hypothesis 3: </a:t>
            </a:r>
            <a:r>
              <a:rPr lang="en-GB" sz="1965" dirty="0">
                <a:solidFill>
                  <a:schemeClr val="dk1"/>
                </a:solidFill>
                <a:latin typeface="Aptos"/>
                <a:ea typeface="Aptos"/>
                <a:cs typeface="Aptos"/>
                <a:sym typeface="Aptos"/>
              </a:rPr>
              <a:t>Regenerated areas will have fewer empty buildings, a wider range of land use and more ‘brilliant buildings’ than in areas that haven’t been regenerated. </a:t>
            </a:r>
            <a:endParaRPr sz="3765" dirty="0">
              <a:solidFill>
                <a:schemeClr val="dk1"/>
              </a:solidFill>
              <a:latin typeface="Aptos"/>
              <a:ea typeface="Aptos"/>
              <a:cs typeface="Aptos"/>
              <a:sym typeface="Aptos"/>
            </a:endParaRPr>
          </a:p>
          <a:p>
            <a:pPr marL="0" lvl="0" indent="0" algn="l" rtl="0">
              <a:lnSpc>
                <a:spcPct val="107916"/>
              </a:lnSpc>
              <a:spcBef>
                <a:spcPts val="800"/>
              </a:spcBef>
              <a:spcAft>
                <a:spcPts val="0"/>
              </a:spcAft>
              <a:buNone/>
            </a:pPr>
            <a:endParaRPr sz="2000" dirty="0">
              <a:solidFill>
                <a:schemeClr val="dk1"/>
              </a:solidFill>
              <a:latin typeface="Aptos"/>
              <a:ea typeface="Aptos"/>
              <a:cs typeface="Aptos"/>
              <a:sym typeface="Aptos"/>
            </a:endParaRPr>
          </a:p>
          <a:p>
            <a:pPr marL="0" lvl="0" indent="0" algn="l" rtl="0">
              <a:lnSpc>
                <a:spcPct val="107916"/>
              </a:lnSpc>
              <a:spcBef>
                <a:spcPts val="800"/>
              </a:spcBef>
              <a:spcAft>
                <a:spcPts val="0"/>
              </a:spcAft>
              <a:buNone/>
            </a:pPr>
            <a:r>
              <a:rPr lang="en-GB" sz="2000" dirty="0">
                <a:solidFill>
                  <a:schemeClr val="dk1"/>
                </a:solidFill>
                <a:latin typeface="Aptos"/>
                <a:ea typeface="Aptos"/>
                <a:cs typeface="Aptos"/>
                <a:sym typeface="Aptos"/>
              </a:rPr>
              <a:t>What do your land use transects tell you? Did you find that Paintworks and Temple Quay had fewer empty buildings and a wider variety of land use than the other two sites? Which sites had more ‘brilliant buildings’?</a:t>
            </a:r>
            <a:endParaRPr sz="2000" dirty="0">
              <a:solidFill>
                <a:schemeClr val="dk1"/>
              </a:solidFill>
              <a:latin typeface="Aptos"/>
              <a:ea typeface="Aptos"/>
              <a:cs typeface="Aptos"/>
              <a:sym typeface="Aptos"/>
            </a:endParaRPr>
          </a:p>
          <a:p>
            <a:pPr marL="0" lvl="0" indent="0" algn="l" rtl="0">
              <a:lnSpc>
                <a:spcPct val="107916"/>
              </a:lnSpc>
              <a:spcBef>
                <a:spcPts val="800"/>
              </a:spcBef>
              <a:spcAft>
                <a:spcPts val="0"/>
              </a:spcAft>
              <a:buNone/>
            </a:pPr>
            <a:endParaRPr sz="2000" dirty="0">
              <a:solidFill>
                <a:schemeClr val="dk1"/>
              </a:solidFill>
              <a:latin typeface="Aptos"/>
              <a:ea typeface="Aptos"/>
              <a:cs typeface="Aptos"/>
              <a:sym typeface="Aptos"/>
            </a:endParaRPr>
          </a:p>
          <a:p>
            <a:pPr marL="0" lvl="0" indent="0" algn="l" rtl="0">
              <a:lnSpc>
                <a:spcPct val="107916"/>
              </a:lnSpc>
              <a:spcBef>
                <a:spcPts val="800"/>
              </a:spcBef>
              <a:spcAft>
                <a:spcPts val="800"/>
              </a:spcAft>
              <a:buNone/>
            </a:pPr>
            <a:r>
              <a:rPr lang="en-GB" sz="2000" dirty="0">
                <a:solidFill>
                  <a:schemeClr val="dk1"/>
                </a:solidFill>
                <a:latin typeface="Aptos"/>
                <a:ea typeface="Aptos"/>
                <a:cs typeface="Aptos"/>
                <a:sym typeface="Aptos"/>
              </a:rPr>
              <a:t>Decide if the hypothesis is true, false or needs amending. Give evidence to explain your choice.</a:t>
            </a:r>
            <a:endParaRPr dirty="0"/>
          </a:p>
        </p:txBody>
      </p:sp>
      <p:pic>
        <p:nvPicPr>
          <p:cNvPr id="139" name="Google Shape;139;p23" descr="A black and white outline of a person sitting at a table&#10;&#10;Description automatically generated"/>
          <p:cNvPicPr preferRelativeResize="0"/>
          <p:nvPr/>
        </p:nvPicPr>
        <p:blipFill rotWithShape="1">
          <a:blip r:embed="rId3">
            <a:alphaModFix/>
          </a:blip>
          <a:srcRect/>
          <a:stretch/>
        </p:blipFill>
        <p:spPr>
          <a:xfrm>
            <a:off x="8052175" y="60400"/>
            <a:ext cx="950350" cy="9920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4"/>
          <p:cNvSpPr txBox="1">
            <a:spLocks noGrp="1"/>
          </p:cNvSpPr>
          <p:nvPr>
            <p:ph type="title"/>
          </p:nvPr>
        </p:nvSpPr>
        <p:spPr>
          <a:xfrm>
            <a:off x="311700" y="1055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Conclusion: Is the regeneration of Temple Quarter achieving its vision?</a:t>
            </a:r>
            <a:endParaRPr/>
          </a:p>
        </p:txBody>
      </p:sp>
      <p:sp>
        <p:nvSpPr>
          <p:cNvPr id="145" name="Google Shape;145;p24"/>
          <p:cNvSpPr txBox="1">
            <a:spLocks noGrp="1"/>
          </p:cNvSpPr>
          <p:nvPr>
            <p:ph type="body" idx="1"/>
          </p:nvPr>
        </p:nvSpPr>
        <p:spPr>
          <a:xfrm>
            <a:off x="311700" y="4381169"/>
            <a:ext cx="8351400" cy="806100"/>
          </a:xfrm>
          <a:prstGeom prst="rect">
            <a:avLst/>
          </a:prstGeom>
        </p:spPr>
        <p:txBody>
          <a:bodyPr spcFirstLastPara="1" wrap="square" lIns="91425" tIns="91425" rIns="91425" bIns="91425" anchor="t" anchorCtr="0">
            <a:normAutofit fontScale="92500" lnSpcReduction="10000"/>
          </a:bodyPr>
          <a:lstStyle/>
          <a:p>
            <a:pPr marL="0" lvl="0" indent="0" algn="l" rtl="0">
              <a:lnSpc>
                <a:spcPct val="107916"/>
              </a:lnSpc>
              <a:spcBef>
                <a:spcPts val="0"/>
              </a:spcBef>
              <a:spcAft>
                <a:spcPts val="800"/>
              </a:spcAft>
              <a:buNone/>
            </a:pPr>
            <a:r>
              <a:rPr lang="en-GB" dirty="0"/>
              <a:t>Do your findings show that regenerated areas are clean and accessible? Do they seem to be thriving? Answer the question, using evidence to support your points.</a:t>
            </a:r>
            <a:endParaRPr dirty="0"/>
          </a:p>
        </p:txBody>
      </p:sp>
      <p:pic>
        <p:nvPicPr>
          <p:cNvPr id="147" name="Google Shape;147;p24" descr="A black and white outline of a person sitting at a table&#10;&#10;Description automatically generated"/>
          <p:cNvPicPr preferRelativeResize="0"/>
          <p:nvPr/>
        </p:nvPicPr>
        <p:blipFill rotWithShape="1">
          <a:blip r:embed="rId3">
            <a:alphaModFix/>
          </a:blip>
          <a:srcRect/>
          <a:stretch/>
        </p:blipFill>
        <p:spPr>
          <a:xfrm>
            <a:off x="8052175" y="60400"/>
            <a:ext cx="950350" cy="992029"/>
          </a:xfrm>
          <a:prstGeom prst="rect">
            <a:avLst/>
          </a:prstGeom>
          <a:noFill/>
          <a:ln>
            <a:noFill/>
          </a:ln>
        </p:spPr>
      </p:pic>
      <p:pic>
        <p:nvPicPr>
          <p:cNvPr id="3" name="Picture 2">
            <a:extLst>
              <a:ext uri="{FF2B5EF4-FFF2-40B4-BE49-F238E27FC236}">
                <a16:creationId xmlns:a16="http://schemas.microsoft.com/office/drawing/2014/main" id="{4E437F28-84BA-C4A0-5D10-4A9226EBBA2F}"/>
              </a:ext>
            </a:extLst>
          </p:cNvPr>
          <p:cNvPicPr>
            <a:picLocks noChangeAspect="1"/>
          </p:cNvPicPr>
          <p:nvPr/>
        </p:nvPicPr>
        <p:blipFill>
          <a:blip r:embed="rId4"/>
          <a:srcRect l="33125" t="27366" r="11696" b="7302"/>
          <a:stretch>
            <a:fillRect/>
          </a:stretch>
        </p:blipFill>
        <p:spPr>
          <a:xfrm>
            <a:off x="1525149" y="1052429"/>
            <a:ext cx="4884029" cy="325275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311700" y="1055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Evaluation: What are the limitations of the data we collected?</a:t>
            </a:r>
            <a:endParaRPr/>
          </a:p>
        </p:txBody>
      </p:sp>
      <p:sp>
        <p:nvSpPr>
          <p:cNvPr id="153" name="Google Shape;153;p25"/>
          <p:cNvSpPr txBox="1"/>
          <p:nvPr/>
        </p:nvSpPr>
        <p:spPr>
          <a:xfrm>
            <a:off x="480975" y="1301425"/>
            <a:ext cx="8063100" cy="307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a:solidFill>
                  <a:schemeClr val="dk2"/>
                </a:solidFill>
              </a:rPr>
              <a:t>Watch </a:t>
            </a:r>
            <a:r>
              <a:rPr lang="en-GB" sz="2200" u="sng">
                <a:solidFill>
                  <a:schemeClr val="hlink"/>
                </a:solidFill>
                <a:hlinkClick r:id="rId3"/>
              </a:rPr>
              <a:t>https://www.youtube.com/watch?v=64eSE7_-_p8</a:t>
            </a:r>
            <a:r>
              <a:rPr lang="en-GB" sz="2200">
                <a:solidFill>
                  <a:schemeClr val="dk2"/>
                </a:solidFill>
              </a:rPr>
              <a:t> to find out about accuracy, reliability and validity.</a:t>
            </a:r>
            <a:endParaRPr sz="2200">
              <a:solidFill>
                <a:schemeClr val="dk2"/>
              </a:solidFill>
            </a:endParaRPr>
          </a:p>
          <a:p>
            <a:pPr marL="0" lvl="0" indent="0" algn="l" rtl="0">
              <a:spcBef>
                <a:spcPts val="0"/>
              </a:spcBef>
              <a:spcAft>
                <a:spcPts val="0"/>
              </a:spcAft>
              <a:buNone/>
            </a:pPr>
            <a:endParaRPr sz="2200">
              <a:solidFill>
                <a:schemeClr val="dk2"/>
              </a:solidFill>
            </a:endParaRPr>
          </a:p>
          <a:p>
            <a:pPr marL="0" lvl="0" indent="0" algn="l" rtl="0">
              <a:spcBef>
                <a:spcPts val="0"/>
              </a:spcBef>
              <a:spcAft>
                <a:spcPts val="0"/>
              </a:spcAft>
              <a:buNone/>
            </a:pPr>
            <a:r>
              <a:rPr lang="en-GB" sz="2200">
                <a:solidFill>
                  <a:schemeClr val="dk2"/>
                </a:solidFill>
              </a:rPr>
              <a:t>How can we relate these concepts to our data collection?</a:t>
            </a:r>
            <a:endParaRPr sz="2200">
              <a:solidFill>
                <a:schemeClr val="dk2"/>
              </a:solidFill>
            </a:endParaRPr>
          </a:p>
          <a:p>
            <a:pPr marL="0" lvl="0" indent="0" algn="l" rtl="0">
              <a:spcBef>
                <a:spcPts val="0"/>
              </a:spcBef>
              <a:spcAft>
                <a:spcPts val="0"/>
              </a:spcAft>
              <a:buNone/>
            </a:pPr>
            <a:endParaRPr sz="2200">
              <a:solidFill>
                <a:schemeClr val="dk2"/>
              </a:solidFill>
            </a:endParaRPr>
          </a:p>
          <a:p>
            <a:pPr marL="0" lvl="0" indent="0" algn="l" rtl="0">
              <a:spcBef>
                <a:spcPts val="0"/>
              </a:spcBef>
              <a:spcAft>
                <a:spcPts val="0"/>
              </a:spcAft>
              <a:buNone/>
            </a:pPr>
            <a:endParaRPr sz="2200">
              <a:solidFill>
                <a:schemeClr val="dk2"/>
              </a:solidFill>
            </a:endParaRPr>
          </a:p>
          <a:p>
            <a:pPr marL="0" lvl="0" indent="0" algn="l" rtl="0">
              <a:spcBef>
                <a:spcPts val="0"/>
              </a:spcBef>
              <a:spcAft>
                <a:spcPts val="0"/>
              </a:spcAft>
              <a:buNone/>
            </a:pPr>
            <a:endParaRPr sz="1800">
              <a:solidFill>
                <a:schemeClr val="dk2"/>
              </a:solidFill>
            </a:endParaRPr>
          </a:p>
        </p:txBody>
      </p:sp>
      <p:pic>
        <p:nvPicPr>
          <p:cNvPr id="154" name="Google Shape;154;p25" descr="A black and white image of two people&#10;&#10;Description automatically generated"/>
          <p:cNvPicPr preferRelativeResize="0"/>
          <p:nvPr/>
        </p:nvPicPr>
        <p:blipFill rotWithShape="1">
          <a:blip r:embed="rId4">
            <a:alphaModFix/>
          </a:blip>
          <a:srcRect/>
          <a:stretch/>
        </p:blipFill>
        <p:spPr>
          <a:xfrm>
            <a:off x="3059314" y="2956676"/>
            <a:ext cx="1848782" cy="1867381"/>
          </a:xfrm>
          <a:prstGeom prst="rect">
            <a:avLst/>
          </a:prstGeom>
          <a:noFill/>
          <a:ln>
            <a:noFill/>
          </a:ln>
        </p:spPr>
      </p:pic>
      <p:pic>
        <p:nvPicPr>
          <p:cNvPr id="155" name="Google Shape;155;p25" descr="A black and white outline of a person sitting at a table&#10;&#10;Description automatically generated"/>
          <p:cNvPicPr preferRelativeResize="0"/>
          <p:nvPr/>
        </p:nvPicPr>
        <p:blipFill rotWithShape="1">
          <a:blip r:embed="rId5">
            <a:alphaModFix/>
          </a:blip>
          <a:srcRect/>
          <a:stretch/>
        </p:blipFill>
        <p:spPr>
          <a:xfrm>
            <a:off x="8052175" y="60400"/>
            <a:ext cx="950350" cy="99202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a:off x="311700" y="105525"/>
            <a:ext cx="7332900" cy="1280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Evaluation: How does this affect the reliability of our conclusions?</a:t>
            </a:r>
            <a:endParaRPr/>
          </a:p>
        </p:txBody>
      </p:sp>
      <p:sp>
        <p:nvSpPr>
          <p:cNvPr id="161" name="Google Shape;161;p26"/>
          <p:cNvSpPr txBox="1"/>
          <p:nvPr/>
        </p:nvSpPr>
        <p:spPr>
          <a:xfrm>
            <a:off x="480975" y="1301425"/>
            <a:ext cx="8063100" cy="307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a:solidFill>
                  <a:schemeClr val="dk2"/>
                </a:solidFill>
              </a:rPr>
              <a:t>We can’t say that our conclusions are reliable as there are two many limitations in relation to our data collection - make sure you say why and give specific examples.</a:t>
            </a:r>
            <a:endParaRPr sz="2200">
              <a:solidFill>
                <a:schemeClr val="dk2"/>
              </a:solidFill>
            </a:endParaRPr>
          </a:p>
          <a:p>
            <a:pPr marL="0" lvl="0" indent="0" algn="l" rtl="0">
              <a:spcBef>
                <a:spcPts val="0"/>
              </a:spcBef>
              <a:spcAft>
                <a:spcPts val="0"/>
              </a:spcAft>
              <a:buNone/>
            </a:pPr>
            <a:endParaRPr sz="1800">
              <a:solidFill>
                <a:schemeClr val="dk2"/>
              </a:solidFill>
            </a:endParaRPr>
          </a:p>
        </p:txBody>
      </p:sp>
      <p:pic>
        <p:nvPicPr>
          <p:cNvPr id="162" name="Google Shape;162;p26" descr="A black and white outline of a person sitting at a table&#10;&#10;Description automatically generated"/>
          <p:cNvPicPr preferRelativeResize="0"/>
          <p:nvPr/>
        </p:nvPicPr>
        <p:blipFill rotWithShape="1">
          <a:blip r:embed="rId3">
            <a:alphaModFix/>
          </a:blip>
          <a:srcRect/>
          <a:stretch/>
        </p:blipFill>
        <p:spPr>
          <a:xfrm>
            <a:off x="8052175" y="60400"/>
            <a:ext cx="950350" cy="99202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txBox="1">
            <a:spLocks noGrp="1"/>
          </p:cNvSpPr>
          <p:nvPr>
            <p:ph type="title"/>
          </p:nvPr>
        </p:nvSpPr>
        <p:spPr>
          <a:xfrm>
            <a:off x="311700" y="105525"/>
            <a:ext cx="7129200" cy="1280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Evaluation: </a:t>
            </a:r>
            <a:r>
              <a:rPr lang="en-GB" sz="2700">
                <a:latin typeface="Aptos"/>
                <a:ea typeface="Aptos"/>
                <a:cs typeface="Aptos"/>
                <a:sym typeface="Aptos"/>
              </a:rPr>
              <a:t>How could we improve this investigation?</a:t>
            </a:r>
            <a:endParaRPr sz="4400"/>
          </a:p>
        </p:txBody>
      </p:sp>
      <p:sp>
        <p:nvSpPr>
          <p:cNvPr id="168" name="Google Shape;168;p27"/>
          <p:cNvSpPr txBox="1"/>
          <p:nvPr/>
        </p:nvSpPr>
        <p:spPr>
          <a:xfrm>
            <a:off x="480975" y="1301425"/>
            <a:ext cx="8063100" cy="307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chemeClr val="dk2"/>
                </a:solidFill>
              </a:rPr>
              <a:t>How could we make our data collection more accurate, reliable and valid?</a:t>
            </a:r>
            <a:endParaRPr sz="2000">
              <a:solidFill>
                <a:schemeClr val="dk2"/>
              </a:solidFill>
            </a:endParaRPr>
          </a:p>
          <a:p>
            <a:pPr marL="0" lvl="0" indent="0" algn="l" rtl="0">
              <a:spcBef>
                <a:spcPts val="0"/>
              </a:spcBef>
              <a:spcAft>
                <a:spcPts val="0"/>
              </a:spcAft>
              <a:buNone/>
            </a:pPr>
            <a:endParaRPr sz="2000">
              <a:solidFill>
                <a:schemeClr val="dk2"/>
              </a:solidFill>
            </a:endParaRPr>
          </a:p>
          <a:p>
            <a:pPr marL="0" lvl="0" indent="0" algn="l" rtl="0">
              <a:spcBef>
                <a:spcPts val="0"/>
              </a:spcBef>
              <a:spcAft>
                <a:spcPts val="0"/>
              </a:spcAft>
              <a:buNone/>
            </a:pPr>
            <a:r>
              <a:rPr lang="en-GB" sz="2000">
                <a:solidFill>
                  <a:schemeClr val="dk2"/>
                </a:solidFill>
              </a:rPr>
              <a:t>Are there other ways we could improve the investigation?</a:t>
            </a:r>
            <a:endParaRPr sz="2000">
              <a:solidFill>
                <a:schemeClr val="dk2"/>
              </a:solidFill>
            </a:endParaRPr>
          </a:p>
        </p:txBody>
      </p:sp>
      <p:pic>
        <p:nvPicPr>
          <p:cNvPr id="169" name="Google Shape;169;p27" descr="A black and white outline of a person sitting at a table&#10;&#10;Description automatically generated"/>
          <p:cNvPicPr preferRelativeResize="0"/>
          <p:nvPr/>
        </p:nvPicPr>
        <p:blipFill rotWithShape="1">
          <a:blip r:embed="rId3">
            <a:alphaModFix/>
          </a:blip>
          <a:srcRect/>
          <a:stretch/>
        </p:blipFill>
        <p:spPr>
          <a:xfrm>
            <a:off x="8052175" y="60400"/>
            <a:ext cx="950350" cy="992029"/>
          </a:xfrm>
          <a:prstGeom prst="rect">
            <a:avLst/>
          </a:prstGeom>
          <a:noFill/>
          <a:ln>
            <a:noFill/>
          </a:ln>
        </p:spPr>
      </p:pic>
      <p:pic>
        <p:nvPicPr>
          <p:cNvPr id="170" name="Google Shape;170;p27" descr="A black and white image of two people&#10;&#10;Description automatically generated"/>
          <p:cNvPicPr preferRelativeResize="0"/>
          <p:nvPr/>
        </p:nvPicPr>
        <p:blipFill rotWithShape="1">
          <a:blip r:embed="rId4">
            <a:alphaModFix/>
          </a:blip>
          <a:srcRect/>
          <a:stretch/>
        </p:blipFill>
        <p:spPr>
          <a:xfrm>
            <a:off x="3059314" y="2956676"/>
            <a:ext cx="1848782" cy="186738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Reflection: Quick Quiz</a:t>
            </a:r>
            <a:endParaRPr/>
          </a:p>
        </p:txBody>
      </p:sp>
      <p:sp>
        <p:nvSpPr>
          <p:cNvPr id="176" name="Google Shape;17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55600" algn="l" rtl="0">
              <a:spcBef>
                <a:spcPts val="0"/>
              </a:spcBef>
              <a:spcAft>
                <a:spcPts val="0"/>
              </a:spcAft>
              <a:buSzPts val="2000"/>
              <a:buChar char="●"/>
            </a:pPr>
            <a:r>
              <a:rPr lang="en-GB" sz="2000"/>
              <a:t>What is the key question for our human geography investigation?</a:t>
            </a:r>
            <a:endParaRPr sz="2000"/>
          </a:p>
          <a:p>
            <a:pPr marL="457200" lvl="0" indent="-355600" algn="l" rtl="0">
              <a:spcBef>
                <a:spcPts val="0"/>
              </a:spcBef>
              <a:spcAft>
                <a:spcPts val="0"/>
              </a:spcAft>
              <a:buSzPts val="2000"/>
              <a:buChar char="●"/>
            </a:pPr>
            <a:r>
              <a:rPr lang="en-GB" sz="2000"/>
              <a:t>What are our three hypotheses? Remember CAR!</a:t>
            </a:r>
            <a:endParaRPr sz="2000"/>
          </a:p>
          <a:p>
            <a:pPr marL="457200" lvl="0" indent="-355600" algn="l" rtl="0">
              <a:spcBef>
                <a:spcPts val="0"/>
              </a:spcBef>
              <a:spcAft>
                <a:spcPts val="0"/>
              </a:spcAft>
              <a:buSzPts val="2000"/>
              <a:buChar char="●"/>
            </a:pPr>
            <a:r>
              <a:rPr lang="en-GB" sz="2000"/>
              <a:t>How did we collect primary data?</a:t>
            </a:r>
            <a:endParaRPr sz="2000"/>
          </a:p>
          <a:p>
            <a:pPr marL="457200" lvl="0" indent="-355600" algn="l" rtl="0">
              <a:spcBef>
                <a:spcPts val="0"/>
              </a:spcBef>
              <a:spcAft>
                <a:spcPts val="0"/>
              </a:spcAft>
              <a:buSzPts val="2000"/>
              <a:buChar char="●"/>
            </a:pPr>
            <a:r>
              <a:rPr lang="en-GB" sz="2000"/>
              <a:t>How did we collect secondary data?</a:t>
            </a:r>
            <a:endParaRPr sz="2000"/>
          </a:p>
          <a:p>
            <a:pPr marL="457200" lvl="0" indent="-355600" algn="l" rtl="0">
              <a:spcBef>
                <a:spcPts val="0"/>
              </a:spcBef>
              <a:spcAft>
                <a:spcPts val="0"/>
              </a:spcAft>
              <a:buSzPts val="2000"/>
              <a:buChar char="●"/>
            </a:pPr>
            <a:r>
              <a:rPr lang="en-GB" sz="2000"/>
              <a:t>Why did we use a bar graph to show our cleanliness data?</a:t>
            </a:r>
            <a:endParaRPr sz="2000"/>
          </a:p>
          <a:p>
            <a:pPr marL="457200" lvl="0" indent="-355600" algn="l" rtl="0">
              <a:spcBef>
                <a:spcPts val="0"/>
              </a:spcBef>
              <a:spcAft>
                <a:spcPts val="0"/>
              </a:spcAft>
              <a:buSzPts val="2000"/>
              <a:buChar char="●"/>
            </a:pPr>
            <a:r>
              <a:rPr lang="en-GB" sz="2000"/>
              <a:t>Why did we use radar graphs to show our accessibility data?</a:t>
            </a:r>
            <a:endParaRPr sz="2000"/>
          </a:p>
          <a:p>
            <a:pPr marL="457200" lvl="0" indent="-355600" algn="l" rtl="0">
              <a:spcBef>
                <a:spcPts val="0"/>
              </a:spcBef>
              <a:spcAft>
                <a:spcPts val="0"/>
              </a:spcAft>
              <a:buSzPts val="2000"/>
              <a:buChar char="●"/>
            </a:pPr>
            <a:r>
              <a:rPr lang="en-GB" sz="2000"/>
              <a:t>Did you decide that hypothesis 1 was true?</a:t>
            </a:r>
            <a:endParaRPr sz="2000"/>
          </a:p>
          <a:p>
            <a:pPr marL="457200" lvl="0" indent="-355600" algn="l" rtl="0">
              <a:spcBef>
                <a:spcPts val="0"/>
              </a:spcBef>
              <a:spcAft>
                <a:spcPts val="0"/>
              </a:spcAft>
              <a:buSzPts val="2000"/>
              <a:buChar char="●"/>
            </a:pPr>
            <a:r>
              <a:rPr lang="en-GB" sz="2000"/>
              <a:t>Give a limitation of one of our data collection methods</a:t>
            </a:r>
            <a:endParaRPr sz="2000"/>
          </a:p>
          <a:p>
            <a:pPr marL="457200" lvl="0" indent="-355600" algn="l" rtl="0">
              <a:spcBef>
                <a:spcPts val="0"/>
              </a:spcBef>
              <a:spcAft>
                <a:spcPts val="0"/>
              </a:spcAft>
              <a:buSzPts val="2000"/>
              <a:buChar char="●"/>
            </a:pPr>
            <a:r>
              <a:rPr lang="en-GB" sz="2000"/>
              <a:t>Are your conclusions reliable?</a:t>
            </a:r>
            <a:endParaRPr sz="2000"/>
          </a:p>
        </p:txBody>
      </p:sp>
      <p:pic>
        <p:nvPicPr>
          <p:cNvPr id="177" name="Google Shape;177;p28" descr="A black and white outline of a paper with a magnifying glass&#10;&#10;Description automatically generated"/>
          <p:cNvPicPr preferRelativeResize="0"/>
          <p:nvPr/>
        </p:nvPicPr>
        <p:blipFill rotWithShape="1">
          <a:blip r:embed="rId3">
            <a:alphaModFix/>
          </a:blip>
          <a:srcRect/>
          <a:stretch/>
        </p:blipFill>
        <p:spPr>
          <a:xfrm>
            <a:off x="7479635" y="3368660"/>
            <a:ext cx="1454624" cy="16896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
          <p:cNvSpPr txBox="1">
            <a:spLocks noGrp="1"/>
          </p:cNvSpPr>
          <p:nvPr>
            <p:ph type="title"/>
          </p:nvPr>
        </p:nvSpPr>
        <p:spPr>
          <a:xfrm>
            <a:off x="628650" y="273844"/>
            <a:ext cx="7886700" cy="994172"/>
          </a:xfrm>
          <a:prstGeom prst="rect">
            <a:avLst/>
          </a:prstGeom>
          <a:noFill/>
          <a:ln>
            <a:noFill/>
          </a:ln>
        </p:spPr>
        <p:txBody>
          <a:bodyPr spcFirstLastPara="1" wrap="square" lIns="68569" tIns="34275" rIns="68569" bIns="34275" anchor="ctr" anchorCtr="0">
            <a:normAutofit/>
          </a:bodyPr>
          <a:lstStyle/>
          <a:p>
            <a:pPr>
              <a:buSzPts val="4400"/>
            </a:pPr>
            <a:r>
              <a:rPr lang="en-GB"/>
              <a:t>What is the vision for Temple Quarter?</a:t>
            </a:r>
            <a:endParaRPr/>
          </a:p>
        </p:txBody>
      </p:sp>
      <p:pic>
        <p:nvPicPr>
          <p:cNvPr id="3" name="Picture 2">
            <a:extLst>
              <a:ext uri="{FF2B5EF4-FFF2-40B4-BE49-F238E27FC236}">
                <a16:creationId xmlns:a16="http://schemas.microsoft.com/office/drawing/2014/main" id="{B6D7BB5D-96B0-A5F9-45D4-DACCFF5CCF5F}"/>
              </a:ext>
            </a:extLst>
          </p:cNvPr>
          <p:cNvPicPr>
            <a:picLocks noChangeAspect="1"/>
          </p:cNvPicPr>
          <p:nvPr/>
        </p:nvPicPr>
        <p:blipFill>
          <a:blip r:embed="rId3"/>
          <a:srcRect l="33125" t="27366" r="11696" b="7302"/>
          <a:stretch>
            <a:fillRect/>
          </a:stretch>
        </p:blipFill>
        <p:spPr>
          <a:xfrm>
            <a:off x="740344" y="1128413"/>
            <a:ext cx="5676785" cy="3780730"/>
          </a:xfrm>
          <a:prstGeom prst="rect">
            <a:avLst/>
          </a:prstGeom>
        </p:spPr>
      </p:pic>
      <p:sp>
        <p:nvSpPr>
          <p:cNvPr id="6" name="TextBox 5">
            <a:extLst>
              <a:ext uri="{FF2B5EF4-FFF2-40B4-BE49-F238E27FC236}">
                <a16:creationId xmlns:a16="http://schemas.microsoft.com/office/drawing/2014/main" id="{008DAEE2-D493-4E10-E098-9AEB46A2884F}"/>
              </a:ext>
            </a:extLst>
          </p:cNvPr>
          <p:cNvSpPr txBox="1"/>
          <p:nvPr/>
        </p:nvSpPr>
        <p:spPr>
          <a:xfrm>
            <a:off x="6539593" y="1128412"/>
            <a:ext cx="2220686" cy="3993401"/>
          </a:xfrm>
          <a:prstGeom prst="rect">
            <a:avLst/>
          </a:prstGeom>
          <a:noFill/>
        </p:spPr>
        <p:txBody>
          <a:bodyPr wrap="square" rtlCol="0">
            <a:spAutoFit/>
          </a:bodyPr>
          <a:lstStyle/>
          <a:p>
            <a:r>
              <a:rPr lang="en-GB" sz="1350" i="1" dirty="0"/>
              <a:t>‘Welcoming and inclusive, Bristol Temple Quarter is a place built on partnerships. Emphasising Bristol’s diversity, it provides quality and affordable homes, fosters job creation, cultural celebration, and environmental revitalisation for the region. Combining robust heritage with sustainable design, it sets a new standard for community-focused development in the city-region’s unique spirit.</a:t>
            </a:r>
            <a:r>
              <a:rPr lang="en-GB" sz="1350" dirty="0"/>
              <a:t>’ </a:t>
            </a:r>
          </a:p>
          <a:p>
            <a:endParaRPr lang="en-GB" sz="1050" dirty="0"/>
          </a:p>
        </p:txBody>
      </p:sp>
      <p:pic>
        <p:nvPicPr>
          <p:cNvPr id="4" name="Google Shape;73;p15" descr="A black and white outline of a paper with a magnifying glass&#10;&#10;Description automatically generated">
            <a:extLst>
              <a:ext uri="{FF2B5EF4-FFF2-40B4-BE49-F238E27FC236}">
                <a16:creationId xmlns:a16="http://schemas.microsoft.com/office/drawing/2014/main" id="{F1A2A3D2-E093-DDDF-15FC-4FBFBAD5C5B8}"/>
              </a:ext>
            </a:extLst>
          </p:cNvPr>
          <p:cNvPicPr preferRelativeResize="0"/>
          <p:nvPr/>
        </p:nvPicPr>
        <p:blipFill rotWithShape="1">
          <a:blip r:embed="rId4">
            <a:alphaModFix/>
          </a:blip>
          <a:srcRect/>
          <a:stretch/>
        </p:blipFill>
        <p:spPr>
          <a:xfrm>
            <a:off x="7516978" y="108378"/>
            <a:ext cx="998375" cy="1159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471505" y="205375"/>
            <a:ext cx="8293500" cy="745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GB"/>
              <a:t>Reminder: What hypotheses are we testing?</a:t>
            </a:r>
            <a:endParaRPr/>
          </a:p>
        </p:txBody>
      </p:sp>
      <p:sp>
        <p:nvSpPr>
          <p:cNvPr id="79" name="Google Shape;79;p16"/>
          <p:cNvSpPr txBox="1">
            <a:spLocks noGrp="1"/>
          </p:cNvSpPr>
          <p:nvPr>
            <p:ph type="body" idx="1"/>
          </p:nvPr>
        </p:nvSpPr>
        <p:spPr>
          <a:xfrm>
            <a:off x="628650" y="1268022"/>
            <a:ext cx="7886700" cy="3564300"/>
          </a:xfrm>
          <a:prstGeom prst="rect">
            <a:avLst/>
          </a:prstGeom>
          <a:noFill/>
          <a:ln>
            <a:noFill/>
          </a:ln>
        </p:spPr>
        <p:txBody>
          <a:bodyPr spcFirstLastPara="1" wrap="square" lIns="68575" tIns="34275" rIns="68575" bIns="34275" anchor="t" anchorCtr="0">
            <a:normAutofit fontScale="85000" lnSpcReduction="10000"/>
          </a:bodyPr>
          <a:lstStyle/>
          <a:p>
            <a:pPr marL="88900" lvl="0" indent="0" algn="l" rtl="0">
              <a:lnSpc>
                <a:spcPct val="107000"/>
              </a:lnSpc>
              <a:spcBef>
                <a:spcPts val="800"/>
              </a:spcBef>
              <a:spcAft>
                <a:spcPts val="0"/>
              </a:spcAft>
              <a:buSzPct val="75000"/>
              <a:buNone/>
            </a:pPr>
            <a:r>
              <a:rPr lang="en-GB" sz="2000" dirty="0">
                <a:latin typeface="Arial"/>
                <a:ea typeface="Arial"/>
                <a:cs typeface="Arial"/>
                <a:sym typeface="Arial"/>
              </a:rPr>
              <a:t>We will find out if Temple Quarter’s regeneration is achieving its vision by testing three hypotheses:</a:t>
            </a:r>
            <a:endParaRPr dirty="0"/>
          </a:p>
          <a:p>
            <a:pPr marL="342900" lvl="0" indent="-253206" algn="l" rtl="0">
              <a:lnSpc>
                <a:spcPct val="107000"/>
              </a:lnSpc>
              <a:spcBef>
                <a:spcPts val="1400"/>
              </a:spcBef>
              <a:spcAft>
                <a:spcPts val="0"/>
              </a:spcAft>
              <a:buSzPct val="75000"/>
              <a:buChar char="•"/>
            </a:pPr>
            <a:r>
              <a:rPr lang="en-GB" sz="2000" b="1" dirty="0">
                <a:latin typeface="Arial"/>
                <a:ea typeface="Arial"/>
                <a:cs typeface="Arial"/>
                <a:sym typeface="Arial"/>
              </a:rPr>
              <a:t>Hypothesis 1: </a:t>
            </a:r>
            <a:r>
              <a:rPr lang="en-GB" sz="2000" dirty="0">
                <a:latin typeface="Arial"/>
                <a:ea typeface="Arial"/>
                <a:cs typeface="Arial"/>
                <a:sym typeface="Arial"/>
              </a:rPr>
              <a:t>Regenerated areas will be </a:t>
            </a:r>
            <a:r>
              <a:rPr lang="en-GB" sz="2000" b="1" dirty="0">
                <a:latin typeface="Arial"/>
                <a:ea typeface="Arial"/>
                <a:cs typeface="Arial"/>
                <a:sym typeface="Arial"/>
              </a:rPr>
              <a:t>cleaner</a:t>
            </a:r>
            <a:r>
              <a:rPr lang="en-GB" sz="2000" dirty="0">
                <a:latin typeface="Arial"/>
                <a:ea typeface="Arial"/>
                <a:cs typeface="Arial"/>
                <a:sym typeface="Arial"/>
              </a:rPr>
              <a:t> than areas which haven’t been regenerated. Clean areas are a sign that an area is thriving socially.</a:t>
            </a:r>
            <a:endParaRPr dirty="0"/>
          </a:p>
          <a:p>
            <a:pPr marL="342900" lvl="0" indent="-253206" algn="l" rtl="0">
              <a:lnSpc>
                <a:spcPct val="107000"/>
              </a:lnSpc>
              <a:spcBef>
                <a:spcPts val="1400"/>
              </a:spcBef>
              <a:spcAft>
                <a:spcPts val="0"/>
              </a:spcAft>
              <a:buSzPct val="75000"/>
              <a:buChar char="•"/>
            </a:pPr>
            <a:r>
              <a:rPr lang="en-GB" sz="2000" b="1" dirty="0">
                <a:latin typeface="Arial"/>
                <a:ea typeface="Arial"/>
                <a:cs typeface="Arial"/>
                <a:sym typeface="Arial"/>
              </a:rPr>
              <a:t>Hypothesis 2: </a:t>
            </a:r>
            <a:r>
              <a:rPr lang="en-GB" sz="2000" dirty="0">
                <a:latin typeface="Arial"/>
                <a:ea typeface="Arial"/>
                <a:cs typeface="Arial"/>
                <a:sym typeface="Arial"/>
              </a:rPr>
              <a:t>Regenerated areas will be more </a:t>
            </a:r>
            <a:r>
              <a:rPr lang="en-GB" sz="2000" b="1" dirty="0">
                <a:latin typeface="Arial"/>
                <a:ea typeface="Arial"/>
                <a:cs typeface="Arial"/>
                <a:sym typeface="Arial"/>
              </a:rPr>
              <a:t>accessible</a:t>
            </a:r>
            <a:r>
              <a:rPr lang="en-GB" sz="2000" dirty="0">
                <a:latin typeface="Arial"/>
                <a:ea typeface="Arial"/>
                <a:cs typeface="Arial"/>
                <a:sym typeface="Arial"/>
              </a:rPr>
              <a:t> than areas which haven’t been regenerated. Accessibility is an important aspect of a community being inclusive.</a:t>
            </a:r>
            <a:endParaRPr dirty="0"/>
          </a:p>
          <a:p>
            <a:pPr marL="342900" lvl="0" indent="-253206" algn="l" rtl="0">
              <a:lnSpc>
                <a:spcPct val="107000"/>
              </a:lnSpc>
              <a:spcBef>
                <a:spcPts val="1400"/>
              </a:spcBef>
              <a:spcAft>
                <a:spcPts val="0"/>
              </a:spcAft>
              <a:buSzPct val="75000"/>
              <a:buChar char="•"/>
            </a:pPr>
            <a:r>
              <a:rPr lang="en-GB" sz="2000" b="1" dirty="0">
                <a:latin typeface="Arial"/>
                <a:ea typeface="Arial"/>
                <a:cs typeface="Arial"/>
                <a:sym typeface="Arial"/>
              </a:rPr>
              <a:t>Hypothesis 3: </a:t>
            </a:r>
            <a:r>
              <a:rPr lang="en-GB" sz="2000" dirty="0">
                <a:latin typeface="Arial"/>
                <a:ea typeface="Arial"/>
                <a:cs typeface="Arial"/>
                <a:sym typeface="Arial"/>
              </a:rPr>
              <a:t>Regenerated areas will have fewer empty buildings, a </a:t>
            </a:r>
            <a:r>
              <a:rPr lang="en-GB" sz="2000" b="1" dirty="0">
                <a:latin typeface="Arial"/>
                <a:ea typeface="Arial"/>
                <a:cs typeface="Arial"/>
                <a:sym typeface="Arial"/>
              </a:rPr>
              <a:t>wider range of land use and more ‘brilliant buildings</a:t>
            </a:r>
            <a:r>
              <a:rPr lang="en-GB" sz="2000" b="1" dirty="0"/>
              <a:t>’ </a:t>
            </a:r>
            <a:r>
              <a:rPr lang="en-GB" sz="2000" dirty="0">
                <a:latin typeface="Arial"/>
                <a:ea typeface="Arial"/>
                <a:cs typeface="Arial"/>
                <a:sym typeface="Arial"/>
              </a:rPr>
              <a:t>than in areas that haven’t been regenerated. Buildings in use in a range of ways indicate an area is mixed use and is thriving economically.</a:t>
            </a:r>
            <a:endParaRPr dirty="0"/>
          </a:p>
        </p:txBody>
      </p:sp>
      <p:pic>
        <p:nvPicPr>
          <p:cNvPr id="80" name="Google Shape;80;p16" descr="A black and white outline of a paper with a magnifying glass&#10;&#10;Description automatically generated"/>
          <p:cNvPicPr preferRelativeResize="0"/>
          <p:nvPr/>
        </p:nvPicPr>
        <p:blipFill rotWithShape="1">
          <a:blip r:embed="rId3">
            <a:alphaModFix/>
          </a:blip>
          <a:srcRect/>
          <a:stretch/>
        </p:blipFill>
        <p:spPr>
          <a:xfrm>
            <a:off x="7516978" y="108378"/>
            <a:ext cx="998375" cy="1159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471488" y="205383"/>
            <a:ext cx="5915100" cy="745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GB"/>
              <a:t>Secondary research</a:t>
            </a:r>
            <a:endParaRPr/>
          </a:p>
        </p:txBody>
      </p:sp>
      <p:sp>
        <p:nvSpPr>
          <p:cNvPr id="86" name="Google Shape;86;p17"/>
          <p:cNvSpPr txBox="1">
            <a:spLocks noGrp="1"/>
          </p:cNvSpPr>
          <p:nvPr>
            <p:ph type="body" idx="1"/>
          </p:nvPr>
        </p:nvSpPr>
        <p:spPr>
          <a:xfrm>
            <a:off x="471488" y="1026914"/>
            <a:ext cx="5915100" cy="24477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2100"/>
              <a:buNone/>
            </a:pPr>
            <a:r>
              <a:rPr lang="en-GB"/>
              <a:t>We will find out more about the accessibility of each area by finding out how well connected it is by public transport.</a:t>
            </a:r>
            <a:endParaRPr/>
          </a:p>
          <a:p>
            <a:pPr marL="0" lvl="0" indent="0" algn="l" rtl="0">
              <a:lnSpc>
                <a:spcPct val="90000"/>
              </a:lnSpc>
              <a:spcBef>
                <a:spcPts val="0"/>
              </a:spcBef>
              <a:spcAft>
                <a:spcPts val="0"/>
              </a:spcAft>
              <a:buClr>
                <a:schemeClr val="dk1"/>
              </a:buClr>
              <a:buSzPts val="2100"/>
              <a:buNone/>
            </a:pPr>
            <a:endParaRPr/>
          </a:p>
          <a:p>
            <a:pPr marL="0" lvl="0" indent="0" algn="l" rtl="0">
              <a:lnSpc>
                <a:spcPct val="90000"/>
              </a:lnSpc>
              <a:spcBef>
                <a:spcPts val="0"/>
              </a:spcBef>
              <a:spcAft>
                <a:spcPts val="0"/>
              </a:spcAft>
              <a:buClr>
                <a:schemeClr val="dk1"/>
              </a:buClr>
              <a:buSzPts val="2100"/>
              <a:buNone/>
            </a:pPr>
            <a:r>
              <a:rPr lang="en-GB"/>
              <a:t>We will find out how far each location is from Temple Meads and use the internet to find out about bus routes in each location.</a:t>
            </a:r>
            <a:endParaRPr/>
          </a:p>
        </p:txBody>
      </p:sp>
      <p:sp>
        <p:nvSpPr>
          <p:cNvPr id="87" name="Google Shape;87;p17"/>
          <p:cNvSpPr/>
          <p:nvPr/>
        </p:nvSpPr>
        <p:spPr>
          <a:xfrm>
            <a:off x="5677785" y="2384447"/>
            <a:ext cx="3361446" cy="1857114"/>
          </a:xfrm>
          <a:prstGeom prst="irregularSeal2">
            <a:avLst/>
          </a:prstGeom>
          <a:solidFill>
            <a:schemeClr val="accent1"/>
          </a:solidFill>
          <a:ln w="25400" cap="flat" cmpd="sng">
            <a:solidFill>
              <a:srgbClr val="264159"/>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GB" sz="1500" b="0" i="0" u="none" strike="noStrike" cap="none">
                <a:solidFill>
                  <a:schemeClr val="lt1"/>
                </a:solidFill>
                <a:latin typeface="Arial"/>
                <a:ea typeface="Arial"/>
                <a:cs typeface="Arial"/>
                <a:sym typeface="Arial"/>
              </a:rPr>
              <a:t>How does this data link to our hypotheses?</a:t>
            </a:r>
            <a:endParaRPr sz="1100"/>
          </a:p>
        </p:txBody>
      </p:sp>
      <p:sp>
        <p:nvSpPr>
          <p:cNvPr id="88" name="Google Shape;88;p17"/>
          <p:cNvSpPr txBox="1"/>
          <p:nvPr/>
        </p:nvSpPr>
        <p:spPr>
          <a:xfrm>
            <a:off x="765545" y="3229640"/>
            <a:ext cx="4330200" cy="931200"/>
          </a:xfrm>
          <a:prstGeom prst="rect">
            <a:avLst/>
          </a:prstGeom>
          <a:solidFill>
            <a:srgbClr val="9CC2E5"/>
          </a:solid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What is the difference between primary and secondary data collection?</a:t>
            </a:r>
            <a:endParaRPr sz="1100"/>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GB"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https://www.youtube.com/watch?v=zSdnd9MznPk</a:t>
            </a:r>
            <a:r>
              <a:rPr lang="en-GB" sz="1400" b="0" i="0" u="none" strike="noStrike" cap="none">
                <a:solidFill>
                  <a:srgbClr val="000000"/>
                </a:solidFill>
                <a:latin typeface="Arial"/>
                <a:ea typeface="Arial"/>
                <a:cs typeface="Arial"/>
                <a:sym typeface="Arial"/>
              </a:rPr>
              <a:t> </a:t>
            </a:r>
            <a:endParaRPr sz="1100"/>
          </a:p>
        </p:txBody>
      </p:sp>
      <p:pic>
        <p:nvPicPr>
          <p:cNvPr id="89" name="Google Shape;89;p17" descr="A black and white outline of a paper with a magnifying glass&#10;&#10;Description automatically generated"/>
          <p:cNvPicPr preferRelativeResize="0"/>
          <p:nvPr/>
        </p:nvPicPr>
        <p:blipFill rotWithShape="1">
          <a:blip r:embed="rId4">
            <a:alphaModFix/>
          </a:blip>
          <a:srcRect/>
          <a:stretch/>
        </p:blipFill>
        <p:spPr>
          <a:xfrm>
            <a:off x="7516978" y="108378"/>
            <a:ext cx="998375" cy="1159650"/>
          </a:xfrm>
          <a:prstGeom prst="rect">
            <a:avLst/>
          </a:prstGeom>
          <a:noFill/>
          <a:ln>
            <a:noFill/>
          </a:ln>
        </p:spPr>
      </p:pic>
      <p:pic>
        <p:nvPicPr>
          <p:cNvPr id="90" name="Google Shape;90;p17" descr="A black and white image of two people&#10;&#10;Description automatically generated"/>
          <p:cNvPicPr preferRelativeResize="0"/>
          <p:nvPr/>
        </p:nvPicPr>
        <p:blipFill rotWithShape="1">
          <a:blip r:embed="rId5">
            <a:alphaModFix/>
          </a:blip>
          <a:srcRect/>
          <a:stretch/>
        </p:blipFill>
        <p:spPr>
          <a:xfrm>
            <a:off x="7891124" y="3983852"/>
            <a:ext cx="1148100" cy="1159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Data Presentation: Cleanliness Survey</a:t>
            </a:r>
            <a:endParaRPr/>
          </a:p>
        </p:txBody>
      </p:sp>
      <p:sp>
        <p:nvSpPr>
          <p:cNvPr id="96" name="Google Shape;96;p18"/>
          <p:cNvSpPr txBox="1">
            <a:spLocks noGrp="1"/>
          </p:cNvSpPr>
          <p:nvPr>
            <p:ph type="body" idx="1"/>
          </p:nvPr>
        </p:nvSpPr>
        <p:spPr>
          <a:xfrm>
            <a:off x="311700" y="1152475"/>
            <a:ext cx="3530400" cy="34164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n-GB"/>
              <a:t>Your teacher will give you a sheet with a bar graph to complete to show your results.</a:t>
            </a:r>
            <a:endParaRPr/>
          </a:p>
          <a:p>
            <a:pPr marL="0" lvl="0" indent="0" algn="l" rtl="0">
              <a:spcBef>
                <a:spcPts val="1200"/>
              </a:spcBef>
              <a:spcAft>
                <a:spcPts val="0"/>
              </a:spcAft>
              <a:buNone/>
            </a:pPr>
            <a:r>
              <a:rPr lang="en-GB">
                <a:solidFill>
                  <a:srgbClr val="0000FF"/>
                </a:solidFill>
              </a:rPr>
              <a:t>Why do you think you are drawing bars that go down, not up?</a:t>
            </a:r>
            <a:endParaRPr>
              <a:solidFill>
                <a:srgbClr val="0000FF"/>
              </a:solidFill>
            </a:endParaRPr>
          </a:p>
          <a:p>
            <a:pPr marL="0" lvl="0" indent="0" algn="l" rtl="0">
              <a:spcBef>
                <a:spcPts val="1200"/>
              </a:spcBef>
              <a:spcAft>
                <a:spcPts val="1200"/>
              </a:spcAft>
              <a:buNone/>
            </a:pPr>
            <a:r>
              <a:rPr lang="en-GB"/>
              <a:t>Answer the questions under the graph on the sheet - you will need to know these answers for your Paper 3 exam.</a:t>
            </a:r>
            <a:endParaRPr/>
          </a:p>
        </p:txBody>
      </p:sp>
      <p:pic>
        <p:nvPicPr>
          <p:cNvPr id="97" name="Google Shape;97;p18"/>
          <p:cNvPicPr preferRelativeResize="0"/>
          <p:nvPr/>
        </p:nvPicPr>
        <p:blipFill rotWithShape="1">
          <a:blip r:embed="rId3">
            <a:alphaModFix/>
          </a:blip>
          <a:srcRect l="18692" t="34261" r="31034" b="14405"/>
          <a:stretch/>
        </p:blipFill>
        <p:spPr>
          <a:xfrm>
            <a:off x="4232475" y="1237875"/>
            <a:ext cx="4192901" cy="2408076"/>
          </a:xfrm>
          <a:prstGeom prst="rect">
            <a:avLst/>
          </a:prstGeom>
          <a:noFill/>
          <a:ln>
            <a:noFill/>
          </a:ln>
        </p:spPr>
      </p:pic>
      <p:sp>
        <p:nvSpPr>
          <p:cNvPr id="98" name="Google Shape;98;p18"/>
          <p:cNvSpPr txBox="1"/>
          <p:nvPr/>
        </p:nvSpPr>
        <p:spPr>
          <a:xfrm>
            <a:off x="3943925" y="3866100"/>
            <a:ext cx="5058600" cy="944700"/>
          </a:xfrm>
          <a:prstGeom prst="rect">
            <a:avLst/>
          </a:prstGeom>
          <a:solidFill>
            <a:srgbClr val="A4C2F4"/>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2"/>
                </a:solidFill>
              </a:rPr>
              <a:t>You could watch the first part of this video to review bar graphs &amp; their use - </a:t>
            </a:r>
            <a:r>
              <a:rPr lang="en-GB" sz="1800" u="sng">
                <a:solidFill>
                  <a:schemeClr val="hlink"/>
                </a:solidFill>
                <a:hlinkClick r:id="rId4"/>
              </a:rPr>
              <a:t>https://www.youtube.com/watch?v=o7F-tbBl_hA</a:t>
            </a:r>
            <a:r>
              <a:rPr lang="en-GB" sz="1800">
                <a:solidFill>
                  <a:schemeClr val="dk2"/>
                </a:solidFill>
              </a:rPr>
              <a:t> </a:t>
            </a:r>
            <a:endParaRPr sz="1800">
              <a:solidFill>
                <a:schemeClr val="dk2"/>
              </a:solidFill>
            </a:endParaRPr>
          </a:p>
        </p:txBody>
      </p:sp>
      <p:pic>
        <p:nvPicPr>
          <p:cNvPr id="99" name="Google Shape;99;p18" descr="A black and white outline of a person sitting at a table&#10;&#10;Description automatically generated"/>
          <p:cNvPicPr preferRelativeResize="0"/>
          <p:nvPr/>
        </p:nvPicPr>
        <p:blipFill rotWithShape="1">
          <a:blip r:embed="rId5">
            <a:alphaModFix/>
          </a:blip>
          <a:srcRect/>
          <a:stretch/>
        </p:blipFill>
        <p:spPr>
          <a:xfrm>
            <a:off x="7989573" y="95103"/>
            <a:ext cx="1012954" cy="1057375"/>
          </a:xfrm>
          <a:prstGeom prst="rect">
            <a:avLst/>
          </a:prstGeom>
          <a:noFill/>
          <a:ln>
            <a:noFill/>
          </a:ln>
        </p:spPr>
      </p:pic>
      <p:pic>
        <p:nvPicPr>
          <p:cNvPr id="100" name="Google Shape;100;p18" descr="A black and white image of a person pointing at a paper&#10;&#10;Description automatically generated"/>
          <p:cNvPicPr preferRelativeResize="0"/>
          <p:nvPr/>
        </p:nvPicPr>
        <p:blipFill rotWithShape="1">
          <a:blip r:embed="rId6">
            <a:alphaModFix/>
          </a:blip>
          <a:srcRect/>
          <a:stretch/>
        </p:blipFill>
        <p:spPr>
          <a:xfrm>
            <a:off x="6705250" y="95100"/>
            <a:ext cx="1089151" cy="1057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Data Presentation: Accessibility Survey</a:t>
            </a:r>
            <a:endParaRPr/>
          </a:p>
        </p:txBody>
      </p:sp>
      <p:sp>
        <p:nvSpPr>
          <p:cNvPr id="106" name="Google Shape;106;p19"/>
          <p:cNvSpPr txBox="1">
            <a:spLocks noGrp="1"/>
          </p:cNvSpPr>
          <p:nvPr>
            <p:ph type="body" idx="1"/>
          </p:nvPr>
        </p:nvSpPr>
        <p:spPr>
          <a:xfrm>
            <a:off x="311700" y="1152475"/>
            <a:ext cx="3530400" cy="34164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GB"/>
              <a:t>Your teacher will give you a sheet with a set of radar graphs to complete to show your accessibility scores for each location.</a:t>
            </a:r>
            <a:endParaRPr/>
          </a:p>
          <a:p>
            <a:pPr marL="0" lvl="0" indent="0" algn="l" rtl="0">
              <a:spcBef>
                <a:spcPts val="1200"/>
              </a:spcBef>
              <a:spcAft>
                <a:spcPts val="0"/>
              </a:spcAft>
              <a:buNone/>
            </a:pPr>
            <a:r>
              <a:rPr lang="en-GB"/>
              <a:t>They will model how to do this.</a:t>
            </a:r>
            <a:endParaRPr/>
          </a:p>
          <a:p>
            <a:pPr marL="0" lvl="0" indent="0" algn="l" rtl="0">
              <a:spcBef>
                <a:spcPts val="1200"/>
              </a:spcBef>
              <a:spcAft>
                <a:spcPts val="1200"/>
              </a:spcAft>
              <a:buNone/>
            </a:pPr>
            <a:r>
              <a:rPr lang="en-GB"/>
              <a:t>Answer the questions under the graphs on the sheet - you will need to know these answers for your Paper 3 exam.</a:t>
            </a:r>
            <a:endParaRPr/>
          </a:p>
        </p:txBody>
      </p:sp>
      <p:pic>
        <p:nvPicPr>
          <p:cNvPr id="107" name="Google Shape;107;p19"/>
          <p:cNvPicPr preferRelativeResize="0"/>
          <p:nvPr/>
        </p:nvPicPr>
        <p:blipFill rotWithShape="1">
          <a:blip r:embed="rId3">
            <a:alphaModFix/>
          </a:blip>
          <a:srcRect l="18013" t="39095" r="36128" b="6555"/>
          <a:stretch/>
        </p:blipFill>
        <p:spPr>
          <a:xfrm>
            <a:off x="3994825" y="1398325"/>
            <a:ext cx="4755850" cy="3170551"/>
          </a:xfrm>
          <a:prstGeom prst="rect">
            <a:avLst/>
          </a:prstGeom>
          <a:noFill/>
          <a:ln>
            <a:noFill/>
          </a:ln>
        </p:spPr>
      </p:pic>
      <p:pic>
        <p:nvPicPr>
          <p:cNvPr id="108" name="Google Shape;108;p19" descr="A black and white outline of a person sitting at a table&#10;&#10;Description automatically generated"/>
          <p:cNvPicPr preferRelativeResize="0"/>
          <p:nvPr/>
        </p:nvPicPr>
        <p:blipFill rotWithShape="1">
          <a:blip r:embed="rId4">
            <a:alphaModFix/>
          </a:blip>
          <a:srcRect/>
          <a:stretch/>
        </p:blipFill>
        <p:spPr>
          <a:xfrm>
            <a:off x="7989573" y="95103"/>
            <a:ext cx="1012954" cy="1057375"/>
          </a:xfrm>
          <a:prstGeom prst="rect">
            <a:avLst/>
          </a:prstGeom>
          <a:noFill/>
          <a:ln>
            <a:noFill/>
          </a:ln>
        </p:spPr>
      </p:pic>
      <p:pic>
        <p:nvPicPr>
          <p:cNvPr id="109" name="Google Shape;109;p19" descr="A black and white image of a person pointing at a paper&#10;&#10;Description automatically generated"/>
          <p:cNvPicPr preferRelativeResize="0"/>
          <p:nvPr/>
        </p:nvPicPr>
        <p:blipFill rotWithShape="1">
          <a:blip r:embed="rId5">
            <a:alphaModFix/>
          </a:blip>
          <a:srcRect/>
          <a:stretch/>
        </p:blipFill>
        <p:spPr>
          <a:xfrm>
            <a:off x="6705250" y="95100"/>
            <a:ext cx="1089151" cy="10573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Data Presentation: Land use Transects</a:t>
            </a:r>
            <a:endParaRPr/>
          </a:p>
        </p:txBody>
      </p:sp>
      <p:sp>
        <p:nvSpPr>
          <p:cNvPr id="115" name="Google Shape;115;p20"/>
          <p:cNvSpPr txBox="1">
            <a:spLocks noGrp="1"/>
          </p:cNvSpPr>
          <p:nvPr>
            <p:ph type="body" idx="1"/>
          </p:nvPr>
        </p:nvSpPr>
        <p:spPr>
          <a:xfrm>
            <a:off x="311700" y="1152475"/>
            <a:ext cx="35304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GB"/>
              <a:t>Your teacher will give you a sheet with a set of land use transects to complete to show your findings for each location.</a:t>
            </a:r>
            <a:endParaRPr/>
          </a:p>
          <a:p>
            <a:pPr marL="0" lvl="0" indent="0" algn="l" rtl="0">
              <a:spcBef>
                <a:spcPts val="1200"/>
              </a:spcBef>
              <a:spcAft>
                <a:spcPts val="0"/>
              </a:spcAft>
              <a:buNone/>
            </a:pPr>
            <a:r>
              <a:rPr lang="en-GB"/>
              <a:t>They will model how to do this.</a:t>
            </a:r>
            <a:endParaRPr/>
          </a:p>
          <a:p>
            <a:pPr marL="0" lvl="0" indent="0" algn="l" rtl="0">
              <a:spcBef>
                <a:spcPts val="1200"/>
              </a:spcBef>
              <a:spcAft>
                <a:spcPts val="1200"/>
              </a:spcAft>
              <a:buNone/>
            </a:pPr>
            <a:r>
              <a:rPr lang="en-GB"/>
              <a:t>Answer the questions under the graphs on the sheet - you will need to know these answers for your Paper 3 exam.</a:t>
            </a:r>
            <a:endParaRPr/>
          </a:p>
        </p:txBody>
      </p:sp>
      <p:pic>
        <p:nvPicPr>
          <p:cNvPr id="117" name="Google Shape;117;p20" descr="A black and white image of a person pointing at a paper&#10;&#10;Description automatically generated"/>
          <p:cNvPicPr preferRelativeResize="0"/>
          <p:nvPr/>
        </p:nvPicPr>
        <p:blipFill rotWithShape="1">
          <a:blip r:embed="rId3">
            <a:alphaModFix/>
          </a:blip>
          <a:srcRect/>
          <a:stretch/>
        </p:blipFill>
        <p:spPr>
          <a:xfrm>
            <a:off x="6844050" y="95100"/>
            <a:ext cx="950350" cy="922624"/>
          </a:xfrm>
          <a:prstGeom prst="rect">
            <a:avLst/>
          </a:prstGeom>
          <a:noFill/>
          <a:ln>
            <a:noFill/>
          </a:ln>
        </p:spPr>
      </p:pic>
      <p:pic>
        <p:nvPicPr>
          <p:cNvPr id="118" name="Google Shape;118;p20" descr="A black and white outline of a person sitting at a table&#10;&#10;Description automatically generated"/>
          <p:cNvPicPr preferRelativeResize="0"/>
          <p:nvPr/>
        </p:nvPicPr>
        <p:blipFill rotWithShape="1">
          <a:blip r:embed="rId4">
            <a:alphaModFix/>
          </a:blip>
          <a:srcRect/>
          <a:stretch/>
        </p:blipFill>
        <p:spPr>
          <a:xfrm>
            <a:off x="8052175" y="60400"/>
            <a:ext cx="950350" cy="992029"/>
          </a:xfrm>
          <a:prstGeom prst="rect">
            <a:avLst/>
          </a:prstGeom>
          <a:noFill/>
          <a:ln>
            <a:noFill/>
          </a:ln>
        </p:spPr>
      </p:pic>
      <p:pic>
        <p:nvPicPr>
          <p:cNvPr id="3" name="Picture 2">
            <a:extLst>
              <a:ext uri="{FF2B5EF4-FFF2-40B4-BE49-F238E27FC236}">
                <a16:creationId xmlns:a16="http://schemas.microsoft.com/office/drawing/2014/main" id="{030BA079-2B19-248D-7BEE-551D2209D8DB}"/>
              </a:ext>
            </a:extLst>
          </p:cNvPr>
          <p:cNvPicPr>
            <a:picLocks noChangeAspect="1"/>
          </p:cNvPicPr>
          <p:nvPr/>
        </p:nvPicPr>
        <p:blipFill>
          <a:blip r:embed="rId5"/>
          <a:srcRect l="27304" t="27940" r="28695" b="11171"/>
          <a:stretch>
            <a:fillRect/>
          </a:stretch>
        </p:blipFill>
        <p:spPr>
          <a:xfrm>
            <a:off x="4174435" y="1294764"/>
            <a:ext cx="4023360" cy="31318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Data Interpretation: Hypothesis 1</a:t>
            </a:r>
            <a:endParaRPr/>
          </a:p>
        </p:txBody>
      </p:sp>
      <p:sp>
        <p:nvSpPr>
          <p:cNvPr id="124" name="Google Shape;124;p21"/>
          <p:cNvSpPr txBox="1">
            <a:spLocks noGrp="1"/>
          </p:cNvSpPr>
          <p:nvPr>
            <p:ph type="body" idx="1"/>
          </p:nvPr>
        </p:nvSpPr>
        <p:spPr>
          <a:xfrm>
            <a:off x="311700" y="1152475"/>
            <a:ext cx="8351400" cy="3416400"/>
          </a:xfrm>
          <a:prstGeom prst="rect">
            <a:avLst/>
          </a:prstGeom>
        </p:spPr>
        <p:txBody>
          <a:bodyPr spcFirstLastPara="1" wrap="square" lIns="91425" tIns="91425" rIns="91425" bIns="91425" anchor="t" anchorCtr="0">
            <a:normAutofit/>
          </a:bodyPr>
          <a:lstStyle/>
          <a:p>
            <a:pPr marL="0" lvl="0" indent="0" algn="l" rtl="0">
              <a:lnSpc>
                <a:spcPct val="107916"/>
              </a:lnSpc>
              <a:spcBef>
                <a:spcPts val="0"/>
              </a:spcBef>
              <a:spcAft>
                <a:spcPts val="0"/>
              </a:spcAft>
              <a:buNone/>
            </a:pPr>
            <a:r>
              <a:rPr lang="en-GB" sz="2000" b="1">
                <a:solidFill>
                  <a:schemeClr val="dk1"/>
                </a:solidFill>
                <a:latin typeface="Aptos"/>
                <a:ea typeface="Aptos"/>
                <a:cs typeface="Aptos"/>
                <a:sym typeface="Aptos"/>
              </a:rPr>
              <a:t>Hypothesis 1: </a:t>
            </a:r>
            <a:r>
              <a:rPr lang="en-GB" sz="2000">
                <a:solidFill>
                  <a:schemeClr val="dk1"/>
                </a:solidFill>
                <a:latin typeface="Aptos"/>
                <a:ea typeface="Aptos"/>
                <a:cs typeface="Aptos"/>
                <a:sym typeface="Aptos"/>
              </a:rPr>
              <a:t>Regenerated areas will be cleaner than areas which haven’t been regenerated</a:t>
            </a: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None/>
            </a:pP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None/>
            </a:pPr>
            <a:r>
              <a:rPr lang="en-GB" sz="2000">
                <a:solidFill>
                  <a:schemeClr val="dk1"/>
                </a:solidFill>
                <a:latin typeface="Aptos"/>
                <a:ea typeface="Aptos"/>
                <a:cs typeface="Aptos"/>
                <a:sym typeface="Aptos"/>
              </a:rPr>
              <a:t>What does your cleanliness graph tell you? Did you find that Paintworks and Temple Quay are cleaner than the other two sites? </a:t>
            </a: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None/>
            </a:pP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Clr>
                <a:schemeClr val="dk1"/>
              </a:buClr>
              <a:buSzPts val="1100"/>
              <a:buFont typeface="Arial"/>
              <a:buNone/>
            </a:pPr>
            <a:r>
              <a:rPr lang="en-GB" sz="2000">
                <a:solidFill>
                  <a:schemeClr val="dk1"/>
                </a:solidFill>
                <a:latin typeface="Aptos"/>
                <a:ea typeface="Aptos"/>
                <a:cs typeface="Aptos"/>
                <a:sym typeface="Aptos"/>
              </a:rPr>
              <a:t>Decide if the hypothesis is true, false or needs amending. Give evidence to explain your choice. Quote figures from the graph.</a:t>
            </a:r>
            <a:endParaRPr sz="2000">
              <a:solidFill>
                <a:schemeClr val="dk1"/>
              </a:solidFill>
              <a:latin typeface="Aptos"/>
              <a:ea typeface="Aptos"/>
              <a:cs typeface="Aptos"/>
              <a:sym typeface="Aptos"/>
            </a:endParaRPr>
          </a:p>
          <a:p>
            <a:pPr marL="0" lvl="0" indent="0" algn="l" rtl="0">
              <a:spcBef>
                <a:spcPts val="800"/>
              </a:spcBef>
              <a:spcAft>
                <a:spcPts val="1200"/>
              </a:spcAft>
              <a:buNone/>
            </a:pPr>
            <a:endParaRPr/>
          </a:p>
        </p:txBody>
      </p:sp>
      <p:pic>
        <p:nvPicPr>
          <p:cNvPr id="125" name="Google Shape;125;p21" descr="A black and white outline of a person sitting at a table&#10;&#10;Description automatically generated"/>
          <p:cNvPicPr preferRelativeResize="0"/>
          <p:nvPr/>
        </p:nvPicPr>
        <p:blipFill rotWithShape="1">
          <a:blip r:embed="rId3">
            <a:alphaModFix/>
          </a:blip>
          <a:srcRect/>
          <a:stretch/>
        </p:blipFill>
        <p:spPr>
          <a:xfrm>
            <a:off x="8052175" y="60400"/>
            <a:ext cx="950350" cy="9920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2"/>
          <p:cNvSpPr txBox="1">
            <a:spLocks noGrp="1"/>
          </p:cNvSpPr>
          <p:nvPr>
            <p:ph type="title"/>
          </p:nvPr>
        </p:nvSpPr>
        <p:spPr>
          <a:xfrm>
            <a:off x="311700" y="1055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Data Interpretation: Hypothesis 2</a:t>
            </a:r>
            <a:endParaRPr/>
          </a:p>
        </p:txBody>
      </p:sp>
      <p:sp>
        <p:nvSpPr>
          <p:cNvPr id="131" name="Google Shape;131;p22"/>
          <p:cNvSpPr txBox="1">
            <a:spLocks noGrp="1"/>
          </p:cNvSpPr>
          <p:nvPr>
            <p:ph type="body" idx="1"/>
          </p:nvPr>
        </p:nvSpPr>
        <p:spPr>
          <a:xfrm>
            <a:off x="396300" y="915875"/>
            <a:ext cx="8351400" cy="3890700"/>
          </a:xfrm>
          <a:prstGeom prst="rect">
            <a:avLst/>
          </a:prstGeom>
        </p:spPr>
        <p:txBody>
          <a:bodyPr spcFirstLastPara="1" wrap="square" lIns="91425" tIns="91425" rIns="91425" bIns="91425" anchor="t" anchorCtr="0">
            <a:normAutofit fontScale="85000" lnSpcReduction="10000"/>
          </a:bodyPr>
          <a:lstStyle/>
          <a:p>
            <a:pPr marL="0" lvl="0" indent="0" algn="l" rtl="0">
              <a:lnSpc>
                <a:spcPct val="107916"/>
              </a:lnSpc>
              <a:spcBef>
                <a:spcPts val="0"/>
              </a:spcBef>
              <a:spcAft>
                <a:spcPts val="0"/>
              </a:spcAft>
              <a:buNone/>
            </a:pPr>
            <a:r>
              <a:rPr lang="en-GB" sz="2000" b="1">
                <a:solidFill>
                  <a:schemeClr val="dk1"/>
                </a:solidFill>
                <a:latin typeface="Aptos"/>
                <a:ea typeface="Aptos"/>
                <a:cs typeface="Aptos"/>
                <a:sym typeface="Aptos"/>
              </a:rPr>
              <a:t>Hypothesis 2: </a:t>
            </a:r>
            <a:r>
              <a:rPr lang="en-GB" sz="2000">
                <a:solidFill>
                  <a:schemeClr val="dk1"/>
                </a:solidFill>
                <a:latin typeface="Aptos"/>
                <a:ea typeface="Aptos"/>
                <a:cs typeface="Aptos"/>
                <a:sym typeface="Aptos"/>
              </a:rPr>
              <a:t>Regenerated areas will be more accessible than areas which haven’t been regenerated. </a:t>
            </a:r>
            <a:endParaRPr sz="2900">
              <a:solidFill>
                <a:schemeClr val="dk1"/>
              </a:solidFill>
              <a:latin typeface="Aptos"/>
              <a:ea typeface="Aptos"/>
              <a:cs typeface="Aptos"/>
              <a:sym typeface="Aptos"/>
            </a:endParaRPr>
          </a:p>
          <a:p>
            <a:pPr marL="0" lvl="0" indent="0" algn="l" rtl="0">
              <a:lnSpc>
                <a:spcPct val="107916"/>
              </a:lnSpc>
              <a:spcBef>
                <a:spcPts val="800"/>
              </a:spcBef>
              <a:spcAft>
                <a:spcPts val="0"/>
              </a:spcAft>
              <a:buNone/>
            </a:pP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None/>
            </a:pPr>
            <a:r>
              <a:rPr lang="en-GB" sz="2000">
                <a:solidFill>
                  <a:schemeClr val="dk1"/>
                </a:solidFill>
                <a:latin typeface="Aptos"/>
                <a:ea typeface="Aptos"/>
                <a:cs typeface="Aptos"/>
                <a:sym typeface="Aptos"/>
              </a:rPr>
              <a:t>What do your accessibility radar graphs tell you? Did you find that Paintworks and Temple Quay are more accessible than the other two sites? </a:t>
            </a: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None/>
            </a:pP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None/>
            </a:pPr>
            <a:r>
              <a:rPr lang="en-GB" sz="2000">
                <a:solidFill>
                  <a:schemeClr val="dk1"/>
                </a:solidFill>
                <a:latin typeface="Aptos"/>
                <a:ea typeface="Aptos"/>
                <a:cs typeface="Aptos"/>
                <a:sym typeface="Aptos"/>
              </a:rPr>
              <a:t>What did the photos you took show? What about your secondary research into public transport?</a:t>
            </a:r>
            <a:endParaRPr sz="2000">
              <a:solidFill>
                <a:schemeClr val="dk1"/>
              </a:solidFill>
              <a:latin typeface="Aptos"/>
              <a:ea typeface="Aptos"/>
              <a:cs typeface="Aptos"/>
              <a:sym typeface="Aptos"/>
            </a:endParaRPr>
          </a:p>
          <a:p>
            <a:pPr marL="0" lvl="0" indent="0" algn="l" rtl="0">
              <a:lnSpc>
                <a:spcPct val="107916"/>
              </a:lnSpc>
              <a:spcBef>
                <a:spcPts val="800"/>
              </a:spcBef>
              <a:spcAft>
                <a:spcPts val="0"/>
              </a:spcAft>
              <a:buNone/>
            </a:pPr>
            <a:endParaRPr sz="2000">
              <a:solidFill>
                <a:schemeClr val="dk1"/>
              </a:solidFill>
              <a:latin typeface="Aptos"/>
              <a:ea typeface="Aptos"/>
              <a:cs typeface="Aptos"/>
              <a:sym typeface="Aptos"/>
            </a:endParaRPr>
          </a:p>
          <a:p>
            <a:pPr marL="0" lvl="0" indent="0" algn="l" rtl="0">
              <a:lnSpc>
                <a:spcPct val="107916"/>
              </a:lnSpc>
              <a:spcBef>
                <a:spcPts val="800"/>
              </a:spcBef>
              <a:spcAft>
                <a:spcPts val="800"/>
              </a:spcAft>
              <a:buNone/>
            </a:pPr>
            <a:r>
              <a:rPr lang="en-GB" sz="2000">
                <a:solidFill>
                  <a:schemeClr val="dk1"/>
                </a:solidFill>
                <a:latin typeface="Aptos"/>
                <a:ea typeface="Aptos"/>
                <a:cs typeface="Aptos"/>
                <a:sym typeface="Aptos"/>
              </a:rPr>
              <a:t>Decide if the hypothesis is true, false or needs amending. Give evidence to explain your choice. Quote figures from the graphs &amp; evidence from your photographs and research.</a:t>
            </a:r>
            <a:endParaRPr/>
          </a:p>
        </p:txBody>
      </p:sp>
      <p:pic>
        <p:nvPicPr>
          <p:cNvPr id="132" name="Google Shape;132;p22" descr="A black and white outline of a person sitting at a table&#10;&#10;Description automatically generated"/>
          <p:cNvPicPr preferRelativeResize="0"/>
          <p:nvPr/>
        </p:nvPicPr>
        <p:blipFill rotWithShape="1">
          <a:blip r:embed="rId3">
            <a:alphaModFix/>
          </a:blip>
          <a:srcRect/>
          <a:stretch/>
        </p:blipFill>
        <p:spPr>
          <a:xfrm>
            <a:off x="8052175" y="60400"/>
            <a:ext cx="950350" cy="992029"/>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1061</Words>
  <Application>Microsoft Office PowerPoint</Application>
  <PresentationFormat>On-screen Show (16:9)</PresentationFormat>
  <Paragraphs>81</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Arial</vt:lpstr>
      <vt:lpstr>Calibri</vt:lpstr>
      <vt:lpstr>Simple Light</vt:lpstr>
      <vt:lpstr>PowerPoint Presentation</vt:lpstr>
      <vt:lpstr>What is the vision for Temple Quarter?</vt:lpstr>
      <vt:lpstr>Reminder: What hypotheses are we testing?</vt:lpstr>
      <vt:lpstr>Secondary research</vt:lpstr>
      <vt:lpstr>Data Presentation: Cleanliness Survey</vt:lpstr>
      <vt:lpstr>Data Presentation: Accessibility Survey</vt:lpstr>
      <vt:lpstr>Data Presentation: Land use Transects</vt:lpstr>
      <vt:lpstr>Data Interpretation: Hypothesis 1</vt:lpstr>
      <vt:lpstr>Data Interpretation: Hypothesis 2</vt:lpstr>
      <vt:lpstr>Data Interpretation: Hypothesis 3</vt:lpstr>
      <vt:lpstr>Conclusion: Is the regeneration of Temple Quarter achieving its vision?</vt:lpstr>
      <vt:lpstr>Evaluation: What are the limitations of the data we collected?</vt:lpstr>
      <vt:lpstr>Evaluation: How does this affect the reliability of our conclusions?</vt:lpstr>
      <vt:lpstr>Evaluation: How could we improve this investigation?</vt:lpstr>
      <vt:lpstr>Reflection: Quick Quiz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Catherine Owen</cp:lastModifiedBy>
  <cp:revision>1</cp:revision>
  <dcterms:modified xsi:type="dcterms:W3CDTF">2026-07-07T12:37:18Z</dcterms:modified>
</cp:coreProperties>
</file>