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78"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hkOq4NVtQPYGSxzC4OVEyytl2x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844C16-5A16-43D2-B32D-E67495142D5E}" v="5" dt="2026-07-07T12:28:21.629"/>
  </p1510:revLst>
</p1510:revInfo>
</file>

<file path=ppt/tableStyles.xml><?xml version="1.0" encoding="utf-8"?>
<a:tblStyleLst xmlns:a="http://schemas.openxmlformats.org/drawingml/2006/main" def="{7397AE87-B5B6-4C8D-915A-784F8B31B106}">
  <a:tblStyle styleId="{7397AE87-B5B6-4C8D-915A-784F8B31B10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68"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Owen" userId="d71ea115cd80cb25" providerId="LiveId" clId="{FC3FA7BA-50B0-420B-B7C1-7C853F5470EC}"/>
    <pc:docChg chg="custSel addSld delSld modSld">
      <pc:chgData name="Catherine Owen" userId="d71ea115cd80cb25" providerId="LiveId" clId="{FC3FA7BA-50B0-420B-B7C1-7C853F5470EC}" dt="2026-07-07T12:31:21.161" v="421" actId="47"/>
      <pc:docMkLst>
        <pc:docMk/>
      </pc:docMkLst>
      <pc:sldChg chg="addSp delSp modSp mod">
        <pc:chgData name="Catherine Owen" userId="d71ea115cd80cb25" providerId="LiveId" clId="{FC3FA7BA-50B0-420B-B7C1-7C853F5470EC}" dt="2026-07-07T12:22:48.917" v="19" actId="255"/>
        <pc:sldMkLst>
          <pc:docMk/>
          <pc:sldMk cId="0" sldId="257"/>
        </pc:sldMkLst>
        <pc:spChg chg="add del mod">
          <ac:chgData name="Catherine Owen" userId="d71ea115cd80cb25" providerId="LiveId" clId="{FC3FA7BA-50B0-420B-B7C1-7C853F5470EC}" dt="2026-07-07T12:22:00.826" v="12" actId="478"/>
          <ac:spMkLst>
            <pc:docMk/>
            <pc:sldMk cId="0" sldId="257"/>
            <ac:spMk id="5" creationId="{9C75EE11-6FDF-AF5E-1E5C-90914D082D9D}"/>
          </ac:spMkLst>
        </pc:spChg>
        <pc:spChg chg="add mod">
          <ac:chgData name="Catherine Owen" userId="d71ea115cd80cb25" providerId="LiveId" clId="{FC3FA7BA-50B0-420B-B7C1-7C853F5470EC}" dt="2026-07-07T12:22:48.917" v="19" actId="255"/>
          <ac:spMkLst>
            <pc:docMk/>
            <pc:sldMk cId="0" sldId="257"/>
            <ac:spMk id="6" creationId="{008DAEE2-D493-4E10-E098-9AEB46A2884F}"/>
          </ac:spMkLst>
        </pc:spChg>
        <pc:spChg chg="del mod">
          <ac:chgData name="Catherine Owen" userId="d71ea115cd80cb25" providerId="LiveId" clId="{FC3FA7BA-50B0-420B-B7C1-7C853F5470EC}" dt="2026-07-07T12:21:44.099" v="8" actId="478"/>
          <ac:spMkLst>
            <pc:docMk/>
            <pc:sldMk cId="0" sldId="257"/>
            <ac:spMk id="90" creationId="{00000000-0000-0000-0000-000000000000}"/>
          </ac:spMkLst>
        </pc:spChg>
        <pc:picChg chg="add mod modCrop">
          <ac:chgData name="Catherine Owen" userId="d71ea115cd80cb25" providerId="LiveId" clId="{FC3FA7BA-50B0-420B-B7C1-7C853F5470EC}" dt="2026-07-07T12:21:54.929" v="11" actId="14100"/>
          <ac:picMkLst>
            <pc:docMk/>
            <pc:sldMk cId="0" sldId="257"/>
            <ac:picMk id="3" creationId="{B6D7BB5D-96B0-A5F9-45D4-DACCFF5CCF5F}"/>
          </ac:picMkLst>
        </pc:picChg>
        <pc:picChg chg="del">
          <ac:chgData name="Catherine Owen" userId="d71ea115cd80cb25" providerId="LiveId" clId="{FC3FA7BA-50B0-420B-B7C1-7C853F5470EC}" dt="2026-07-07T12:20:50.732" v="0" actId="478"/>
          <ac:picMkLst>
            <pc:docMk/>
            <pc:sldMk cId="0" sldId="257"/>
            <ac:picMk id="91" creationId="{00000000-0000-0000-0000-000000000000}"/>
          </ac:picMkLst>
        </pc:picChg>
        <pc:picChg chg="del">
          <ac:chgData name="Catherine Owen" userId="d71ea115cd80cb25" providerId="LiveId" clId="{FC3FA7BA-50B0-420B-B7C1-7C853F5470EC}" dt="2026-07-07T12:21:45.776" v="9" actId="478"/>
          <ac:picMkLst>
            <pc:docMk/>
            <pc:sldMk cId="0" sldId="257"/>
            <ac:picMk id="93" creationId="{00000000-0000-0000-0000-000000000000}"/>
          </ac:picMkLst>
        </pc:picChg>
      </pc:sldChg>
      <pc:sldChg chg="modSp mod">
        <pc:chgData name="Catherine Owen" userId="d71ea115cd80cb25" providerId="LiveId" clId="{FC3FA7BA-50B0-420B-B7C1-7C853F5470EC}" dt="2026-07-07T12:23:07.575" v="26" actId="20577"/>
        <pc:sldMkLst>
          <pc:docMk/>
          <pc:sldMk cId="0" sldId="258"/>
        </pc:sldMkLst>
        <pc:spChg chg="mod">
          <ac:chgData name="Catherine Owen" userId="d71ea115cd80cb25" providerId="LiveId" clId="{FC3FA7BA-50B0-420B-B7C1-7C853F5470EC}" dt="2026-07-07T12:23:07.575" v="26" actId="20577"/>
          <ac:spMkLst>
            <pc:docMk/>
            <pc:sldMk cId="0" sldId="258"/>
            <ac:spMk id="99" creationId="{00000000-0000-0000-0000-000000000000}"/>
          </ac:spMkLst>
        </pc:spChg>
      </pc:sldChg>
      <pc:sldChg chg="addSp delSp modSp mod">
        <pc:chgData name="Catherine Owen" userId="d71ea115cd80cb25" providerId="LiveId" clId="{FC3FA7BA-50B0-420B-B7C1-7C853F5470EC}" dt="2026-07-07T12:29:52.626" v="397" actId="14100"/>
        <pc:sldMkLst>
          <pc:docMk/>
          <pc:sldMk cId="0" sldId="261"/>
        </pc:sldMkLst>
        <pc:spChg chg="mod">
          <ac:chgData name="Catherine Owen" userId="d71ea115cd80cb25" providerId="LiveId" clId="{FC3FA7BA-50B0-420B-B7C1-7C853F5470EC}" dt="2026-07-07T12:25:16.904" v="180" actId="113"/>
          <ac:spMkLst>
            <pc:docMk/>
            <pc:sldMk cId="0" sldId="261"/>
            <ac:spMk id="121" creationId="{00000000-0000-0000-0000-000000000000}"/>
          </ac:spMkLst>
        </pc:spChg>
        <pc:spChg chg="del">
          <ac:chgData name="Catherine Owen" userId="d71ea115cd80cb25" providerId="LiveId" clId="{FC3FA7BA-50B0-420B-B7C1-7C853F5470EC}" dt="2026-07-07T12:23:42.668" v="28" actId="478"/>
          <ac:spMkLst>
            <pc:docMk/>
            <pc:sldMk cId="0" sldId="261"/>
            <ac:spMk id="122" creationId="{00000000-0000-0000-0000-000000000000}"/>
          </ac:spMkLst>
        </pc:spChg>
        <pc:picChg chg="add mod">
          <ac:chgData name="Catherine Owen" userId="d71ea115cd80cb25" providerId="LiveId" clId="{FC3FA7BA-50B0-420B-B7C1-7C853F5470EC}" dt="2026-07-07T12:29:52.626" v="397" actId="14100"/>
          <ac:picMkLst>
            <pc:docMk/>
            <pc:sldMk cId="0" sldId="261"/>
            <ac:picMk id="3" creationId="{33DC0637-5262-A693-0978-9C16E906BC6E}"/>
          </ac:picMkLst>
        </pc:picChg>
        <pc:picChg chg="del">
          <ac:chgData name="Catherine Owen" userId="d71ea115cd80cb25" providerId="LiveId" clId="{FC3FA7BA-50B0-420B-B7C1-7C853F5470EC}" dt="2026-07-07T12:23:39.266" v="27" actId="478"/>
          <ac:picMkLst>
            <pc:docMk/>
            <pc:sldMk cId="0" sldId="261"/>
            <ac:picMk id="123" creationId="{00000000-0000-0000-0000-000000000000}"/>
          </ac:picMkLst>
        </pc:picChg>
      </pc:sldChg>
      <pc:sldChg chg="modSp mod">
        <pc:chgData name="Catherine Owen" userId="d71ea115cd80cb25" providerId="LiveId" clId="{FC3FA7BA-50B0-420B-B7C1-7C853F5470EC}" dt="2026-07-07T12:26:16.900" v="327" actId="20577"/>
        <pc:sldMkLst>
          <pc:docMk/>
          <pc:sldMk cId="0" sldId="264"/>
        </pc:sldMkLst>
        <pc:spChg chg="mod">
          <ac:chgData name="Catherine Owen" userId="d71ea115cd80cb25" providerId="LiveId" clId="{FC3FA7BA-50B0-420B-B7C1-7C853F5470EC}" dt="2026-07-07T12:26:16.900" v="327" actId="20577"/>
          <ac:spMkLst>
            <pc:docMk/>
            <pc:sldMk cId="0" sldId="264"/>
            <ac:spMk id="141" creationId="{00000000-0000-0000-0000-000000000000}"/>
          </ac:spMkLst>
        </pc:spChg>
      </pc:sldChg>
      <pc:sldChg chg="modSp mod">
        <pc:chgData name="Catherine Owen" userId="d71ea115cd80cb25" providerId="LiveId" clId="{FC3FA7BA-50B0-420B-B7C1-7C853F5470EC}" dt="2026-07-07T12:30:59.935" v="420" actId="27636"/>
        <pc:sldMkLst>
          <pc:docMk/>
          <pc:sldMk cId="0" sldId="274"/>
        </pc:sldMkLst>
        <pc:spChg chg="mod">
          <ac:chgData name="Catherine Owen" userId="d71ea115cd80cb25" providerId="LiveId" clId="{FC3FA7BA-50B0-420B-B7C1-7C853F5470EC}" dt="2026-07-07T12:30:59.935" v="420" actId="27636"/>
          <ac:spMkLst>
            <pc:docMk/>
            <pc:sldMk cId="0" sldId="274"/>
            <ac:spMk id="220" creationId="{00000000-0000-0000-0000-000000000000}"/>
          </ac:spMkLst>
        </pc:spChg>
      </pc:sldChg>
      <pc:sldChg chg="modSp del mod">
        <pc:chgData name="Catherine Owen" userId="d71ea115cd80cb25" providerId="LiveId" clId="{FC3FA7BA-50B0-420B-B7C1-7C853F5470EC}" dt="2026-07-07T12:31:21.161" v="421" actId="47"/>
        <pc:sldMkLst>
          <pc:docMk/>
          <pc:sldMk cId="0" sldId="277"/>
        </pc:sldMkLst>
        <pc:spChg chg="mod">
          <ac:chgData name="Catherine Owen" userId="d71ea115cd80cb25" providerId="LiveId" clId="{FC3FA7BA-50B0-420B-B7C1-7C853F5470EC}" dt="2026-07-07T12:22:12.880" v="17" actId="27636"/>
          <ac:spMkLst>
            <pc:docMk/>
            <pc:sldMk cId="0" sldId="277"/>
            <ac:spMk id="239" creationId="{00000000-0000-0000-0000-000000000000}"/>
          </ac:spMkLst>
        </pc:spChg>
      </pc:sldChg>
      <pc:sldChg chg="addSp modSp new mod">
        <pc:chgData name="Catherine Owen" userId="d71ea115cd80cb25" providerId="LiveId" clId="{FC3FA7BA-50B0-420B-B7C1-7C853F5470EC}" dt="2026-07-07T12:29:09.925" v="393" actId="27107"/>
        <pc:sldMkLst>
          <pc:docMk/>
          <pc:sldMk cId="572042716" sldId="278"/>
        </pc:sldMkLst>
        <pc:spChg chg="mod">
          <ac:chgData name="Catherine Owen" userId="d71ea115cd80cb25" providerId="LiveId" clId="{FC3FA7BA-50B0-420B-B7C1-7C853F5470EC}" dt="2026-07-07T12:29:09.925" v="393" actId="27107"/>
          <ac:spMkLst>
            <pc:docMk/>
            <pc:sldMk cId="572042716" sldId="278"/>
            <ac:spMk id="2" creationId="{54FE1FDB-CAD4-AAA8-8B62-0864A34456BE}"/>
          </ac:spMkLst>
        </pc:spChg>
        <pc:spChg chg="mod">
          <ac:chgData name="Catherine Owen" userId="d71ea115cd80cb25" providerId="LiveId" clId="{FC3FA7BA-50B0-420B-B7C1-7C853F5470EC}" dt="2026-07-07T12:28:55.440" v="392" actId="20577"/>
          <ac:spMkLst>
            <pc:docMk/>
            <pc:sldMk cId="572042716" sldId="278"/>
            <ac:spMk id="3" creationId="{B68FA563-B7DB-FE28-C396-455F5E1CA192}"/>
          </ac:spMkLst>
        </pc:spChg>
        <pc:picChg chg="add mod modCrop">
          <ac:chgData name="Catherine Owen" userId="d71ea115cd80cb25" providerId="LiveId" clId="{FC3FA7BA-50B0-420B-B7C1-7C853F5470EC}" dt="2026-07-07T12:27:58.413" v="373" actId="14100"/>
          <ac:picMkLst>
            <pc:docMk/>
            <pc:sldMk cId="572042716" sldId="278"/>
            <ac:picMk id="5" creationId="{8033C5B0-9A90-8C41-01CA-AE0E571A36B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7" name="Google Shape;7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87f4c31449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87f4c3144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87f4c31449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g387f4c3144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7" name="Google Shape;8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 name="Google Shape;22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87f4c31449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387f4c3144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9"/>
        <p:cNvGrpSpPr/>
        <p:nvPr/>
      </p:nvGrpSpPr>
      <p:grpSpPr>
        <a:xfrm>
          <a:off x="0" y="0"/>
          <a:ext cx="0" cy="0"/>
          <a:chOff x="0" y="0"/>
          <a:chExt cx="0" cy="0"/>
        </a:xfrm>
      </p:grpSpPr>
      <p:sp>
        <p:nvSpPr>
          <p:cNvPr id="70" name="Google Shape;70;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2" name="Google Shape;52;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3" name="Google Shape;5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6"/>
        <p:cNvGrpSpPr/>
        <p:nvPr/>
      </p:nvGrpSpPr>
      <p:grpSpPr>
        <a:xfrm>
          <a:off x="0" y="0"/>
          <a:ext cx="0" cy="0"/>
          <a:chOff x="0" y="0"/>
          <a:chExt cx="0" cy="0"/>
        </a:xfrm>
      </p:grpSpPr>
      <p:sp>
        <p:nvSpPr>
          <p:cNvPr id="57" name="Google Shape;57;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5"/>
          <p:cNvSpPr>
            <a:spLocks noGrp="1"/>
          </p:cNvSpPr>
          <p:nvPr>
            <p:ph type="pic" idx="2"/>
          </p:nvPr>
        </p:nvSpPr>
        <p:spPr>
          <a:xfrm>
            <a:off x="5183188" y="987425"/>
            <a:ext cx="6172200" cy="4873625"/>
          </a:xfrm>
          <a:prstGeom prst="rect">
            <a:avLst/>
          </a:prstGeom>
          <a:noFill/>
          <a:ln>
            <a:noFill/>
          </a:ln>
        </p:spPr>
      </p:sp>
      <p:sp>
        <p:nvSpPr>
          <p:cNvPr id="59" name="Google Shape;59;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3"/>
        <p:cNvGrpSpPr/>
        <p:nvPr/>
      </p:nvGrpSpPr>
      <p:grpSpPr>
        <a:xfrm>
          <a:off x="0" y="0"/>
          <a:ext cx="0" cy="0"/>
          <a:chOff x="0" y="0"/>
          <a:chExt cx="0" cy="0"/>
        </a:xfrm>
      </p:grpSpPr>
      <p:sp>
        <p:nvSpPr>
          <p:cNvPr id="64" name="Google Shape;6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0DEEF"/>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DLG6WFx3XHQ"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zSdnd9MznPk"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bristoltemplequarter.com/wp-content/uploads/2025/01/Bristol-Temple-Quarter-Vision_October-2024-update.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
          <p:cNvPicPr preferRelativeResize="0"/>
          <p:nvPr/>
        </p:nvPicPr>
        <p:blipFill rotWithShape="1">
          <a:blip r:embed="rId3">
            <a:alphaModFix/>
          </a:blip>
          <a:srcRect l="28228" t="30072" r="27593" b="49549"/>
          <a:stretch/>
        </p:blipFill>
        <p:spPr>
          <a:xfrm>
            <a:off x="299543" y="1260606"/>
            <a:ext cx="7425559" cy="2486203"/>
          </a:xfrm>
          <a:prstGeom prst="rect">
            <a:avLst/>
          </a:prstGeom>
          <a:noFill/>
          <a:ln>
            <a:noFill/>
          </a:ln>
        </p:spPr>
      </p:pic>
      <p:sp>
        <p:nvSpPr>
          <p:cNvPr id="80" name="Google Shape;80;p1"/>
          <p:cNvSpPr txBox="1"/>
          <p:nvPr/>
        </p:nvSpPr>
        <p:spPr>
          <a:xfrm>
            <a:off x="2254474" y="6243145"/>
            <a:ext cx="9443400" cy="3693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Calibri"/>
                <a:ea typeface="Calibri"/>
                <a:cs typeface="Calibri"/>
                <a:sym typeface="Calibri"/>
              </a:rPr>
              <a:t>Learning Objective: Prepare for our human geography fieldtrip </a:t>
            </a:r>
            <a:endParaRPr sz="1800" b="0" i="0" u="none" strike="noStrike" cap="none">
              <a:solidFill>
                <a:schemeClr val="dk1"/>
              </a:solidFill>
              <a:latin typeface="Calibri"/>
              <a:ea typeface="Calibri"/>
              <a:cs typeface="Calibri"/>
              <a:sym typeface="Calibri"/>
            </a:endParaRPr>
          </a:p>
        </p:txBody>
      </p:sp>
      <p:sp>
        <p:nvSpPr>
          <p:cNvPr id="81" name="Google Shape;81;p1"/>
          <p:cNvSpPr txBox="1"/>
          <p:nvPr/>
        </p:nvSpPr>
        <p:spPr>
          <a:xfrm>
            <a:off x="7945821" y="441434"/>
            <a:ext cx="3752193" cy="5509200"/>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3200" b="0" i="0" u="none" strike="noStrike" cap="none">
                <a:solidFill>
                  <a:schemeClr val="dk1"/>
                </a:solidFill>
                <a:latin typeface="Calibri"/>
                <a:ea typeface="Calibri"/>
                <a:cs typeface="Calibri"/>
                <a:sym typeface="Calibri"/>
              </a:rPr>
              <a:t>Do Now:  What do you know about Bristol’s Temple Quarter?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a:p>
            <a:pPr marL="457200" marR="0" lvl="0" indent="-457200" algn="l" rtl="0">
              <a:lnSpc>
                <a:spcPct val="10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What was it used for in the past?</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Why did it fall into decline?</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SzPts val="3200"/>
              <a:buFont typeface="Arial"/>
              <a:buChar char="•"/>
            </a:pPr>
            <a:r>
              <a:rPr lang="en-GB" sz="3200" b="0" i="0" u="none" strike="noStrike" cap="none">
                <a:solidFill>
                  <a:schemeClr val="dk1"/>
                </a:solidFill>
                <a:latin typeface="Calibri"/>
                <a:ea typeface="Calibri"/>
                <a:cs typeface="Calibri"/>
                <a:sym typeface="Calibri"/>
              </a:rPr>
              <a:t>What is happening there now?</a:t>
            </a:r>
            <a:endParaRPr sz="3200" b="0" i="0" u="none" strike="noStrike" cap="none">
              <a:solidFill>
                <a:schemeClr val="dk1"/>
              </a:solidFill>
              <a:latin typeface="Calibri"/>
              <a:ea typeface="Calibri"/>
              <a:cs typeface="Calibri"/>
              <a:sym typeface="Calibri"/>
            </a:endParaRPr>
          </a:p>
        </p:txBody>
      </p:sp>
      <p:sp>
        <p:nvSpPr>
          <p:cNvPr id="82" name="Google Shape;82;p1"/>
          <p:cNvSpPr txBox="1"/>
          <p:nvPr/>
        </p:nvSpPr>
        <p:spPr>
          <a:xfrm>
            <a:off x="299543" y="4039320"/>
            <a:ext cx="7425559" cy="1323439"/>
          </a:xfrm>
          <a:prstGeom prst="rect">
            <a:avLst/>
          </a:prstGeom>
          <a:solidFill>
            <a:schemeClr val="accen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4000" b="0" i="0" u="none" strike="noStrike" cap="none">
                <a:solidFill>
                  <a:srgbClr val="000000"/>
                </a:solidFill>
                <a:latin typeface="Arial"/>
                <a:ea typeface="Arial"/>
                <a:cs typeface="Arial"/>
                <a:sym typeface="Arial"/>
              </a:rPr>
              <a:t>Is the regeneration of Temple Quarter achieving its vision?</a:t>
            </a:r>
            <a:endParaRPr/>
          </a:p>
        </p:txBody>
      </p:sp>
      <p:sp>
        <p:nvSpPr>
          <p:cNvPr id="83" name="Google Shape;83;p1"/>
          <p:cNvSpPr txBox="1"/>
          <p:nvPr/>
        </p:nvSpPr>
        <p:spPr>
          <a:xfrm>
            <a:off x="299543" y="441434"/>
            <a:ext cx="7425559"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4000" b="0" i="0" u="none" strike="noStrike" cap="none">
                <a:solidFill>
                  <a:srgbClr val="000000"/>
                </a:solidFill>
                <a:latin typeface="Arial"/>
                <a:ea typeface="Arial"/>
                <a:cs typeface="Arial"/>
                <a:sym typeface="Arial"/>
              </a:rPr>
              <a:t>Human Geography Fieldwork</a:t>
            </a:r>
            <a:endParaRPr/>
          </a:p>
        </p:txBody>
      </p:sp>
      <p:pic>
        <p:nvPicPr>
          <p:cNvPr id="84" name="Google Shape;84;p1" descr="A black and white image of a face with a no face&#10;&#10;Description automatically generated"/>
          <p:cNvPicPr preferRelativeResize="0"/>
          <p:nvPr/>
        </p:nvPicPr>
        <p:blipFill rotWithShape="1">
          <a:blip r:embed="rId4">
            <a:alphaModFix/>
          </a:blip>
          <a:srcRect/>
          <a:stretch/>
        </p:blipFill>
        <p:spPr>
          <a:xfrm>
            <a:off x="684925" y="5362752"/>
            <a:ext cx="1416501" cy="1442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31"/>
          <p:cNvSpPr txBox="1">
            <a:spLocks noGrp="1"/>
          </p:cNvSpPr>
          <p:nvPr>
            <p:ph type="body" idx="1"/>
          </p:nvPr>
        </p:nvSpPr>
        <p:spPr>
          <a:xfrm>
            <a:off x="838200" y="462792"/>
            <a:ext cx="10515600" cy="5932500"/>
          </a:xfrm>
          <a:prstGeom prst="rect">
            <a:avLst/>
          </a:prstGeom>
          <a:noFill/>
          <a:ln>
            <a:noFill/>
          </a:ln>
        </p:spPr>
        <p:txBody>
          <a:bodyPr spcFirstLastPara="1" wrap="square" lIns="91425" tIns="45700" rIns="91425" bIns="45700" anchor="t" anchorCtr="0">
            <a:normAutofit lnSpcReduction="10000"/>
          </a:bodyPr>
          <a:lstStyle/>
          <a:p>
            <a:pPr marL="114300" lvl="0" indent="0" algn="l" rtl="0">
              <a:lnSpc>
                <a:spcPct val="107000"/>
              </a:lnSpc>
              <a:spcBef>
                <a:spcPts val="1000"/>
              </a:spcBef>
              <a:spcAft>
                <a:spcPts val="0"/>
              </a:spcAft>
              <a:buSzPts val="1800"/>
              <a:buNone/>
            </a:pPr>
            <a:r>
              <a:rPr lang="en-GB" sz="2400" dirty="0">
                <a:latin typeface="Arial"/>
                <a:ea typeface="Arial"/>
                <a:cs typeface="Arial"/>
                <a:sym typeface="Arial"/>
              </a:rPr>
              <a:t>We will collect </a:t>
            </a:r>
            <a:r>
              <a:rPr lang="en-GB" sz="2400" b="1" dirty="0">
                <a:latin typeface="Arial"/>
                <a:ea typeface="Arial"/>
                <a:cs typeface="Arial"/>
                <a:sym typeface="Arial"/>
              </a:rPr>
              <a:t>primary data</a:t>
            </a:r>
            <a:r>
              <a:rPr lang="en-GB" sz="2400" dirty="0">
                <a:latin typeface="Arial"/>
                <a:ea typeface="Arial"/>
                <a:cs typeface="Arial"/>
                <a:sym typeface="Arial"/>
              </a:rPr>
              <a:t> so that we can test these hypotheses:</a:t>
            </a:r>
            <a:endParaRPr dirty="0"/>
          </a:p>
          <a:p>
            <a:pPr marL="457200" lvl="0" indent="-457200" algn="l" rtl="0">
              <a:lnSpc>
                <a:spcPct val="107000"/>
              </a:lnSpc>
              <a:spcBef>
                <a:spcPts val="1800"/>
              </a:spcBef>
              <a:spcAft>
                <a:spcPts val="0"/>
              </a:spcAft>
              <a:buSzPts val="1800"/>
              <a:buAutoNum type="arabicParenR"/>
            </a:pPr>
            <a:r>
              <a:rPr lang="en-GB" sz="2400" b="1" dirty="0">
                <a:latin typeface="Arial"/>
                <a:ea typeface="Arial"/>
                <a:cs typeface="Arial"/>
                <a:sym typeface="Arial"/>
              </a:rPr>
              <a:t>Cleanliness Survey</a:t>
            </a:r>
            <a:r>
              <a:rPr lang="en-GB" sz="2400" dirty="0">
                <a:latin typeface="Arial"/>
                <a:ea typeface="Arial"/>
                <a:cs typeface="Arial"/>
                <a:sym typeface="Arial"/>
              </a:rPr>
              <a:t> – We will give each area a score from 0 to -5 to show how clean it is.  We will also note any useful information which could explain the cleanliness.</a:t>
            </a:r>
            <a:endParaRPr dirty="0"/>
          </a:p>
          <a:p>
            <a:pPr marL="457200" lvl="0" indent="-457200" algn="l" rtl="0">
              <a:lnSpc>
                <a:spcPct val="107000"/>
              </a:lnSpc>
              <a:spcBef>
                <a:spcPts val="1000"/>
              </a:spcBef>
              <a:spcAft>
                <a:spcPts val="0"/>
              </a:spcAft>
              <a:buSzPts val="1800"/>
              <a:buAutoNum type="arabicParenR"/>
            </a:pPr>
            <a:r>
              <a:rPr lang="en-GB" sz="2400" b="1" dirty="0">
                <a:latin typeface="Arial"/>
                <a:ea typeface="Arial"/>
                <a:cs typeface="Arial"/>
                <a:sym typeface="Arial"/>
              </a:rPr>
              <a:t>Accessibility Index  </a:t>
            </a:r>
            <a:endParaRPr dirty="0"/>
          </a:p>
          <a:p>
            <a:pPr marL="742950" lvl="1" indent="-285750" algn="l" rtl="0">
              <a:lnSpc>
                <a:spcPct val="107000"/>
              </a:lnSpc>
              <a:spcBef>
                <a:spcPts val="500"/>
              </a:spcBef>
              <a:spcAft>
                <a:spcPts val="0"/>
              </a:spcAft>
              <a:buSzPts val="1800"/>
              <a:buFont typeface="Arial"/>
              <a:buAutoNum type="alphaLcPeriod"/>
            </a:pPr>
            <a:r>
              <a:rPr lang="en-GB" dirty="0">
                <a:latin typeface="Arial"/>
                <a:ea typeface="Arial"/>
                <a:cs typeface="Arial"/>
                <a:sym typeface="Arial"/>
              </a:rPr>
              <a:t>We will complete a bi-polar survey to see how accessible each area is. </a:t>
            </a:r>
            <a:endParaRPr dirty="0"/>
          </a:p>
          <a:p>
            <a:pPr marL="742950" lvl="1" indent="-285750" algn="l" rtl="0">
              <a:lnSpc>
                <a:spcPct val="107000"/>
              </a:lnSpc>
              <a:spcBef>
                <a:spcPts val="500"/>
              </a:spcBef>
              <a:spcAft>
                <a:spcPts val="0"/>
              </a:spcAft>
              <a:buSzPts val="1800"/>
              <a:buFont typeface="Arial"/>
              <a:buAutoNum type="alphaLcPeriod"/>
            </a:pPr>
            <a:r>
              <a:rPr lang="en-GB" dirty="0">
                <a:latin typeface="Arial"/>
                <a:ea typeface="Arial"/>
                <a:cs typeface="Arial"/>
                <a:sym typeface="Arial"/>
              </a:rPr>
              <a:t>We will also take photographs showing positive and negative features in relation to accessibility, using what3words to geolocate each photograph. </a:t>
            </a:r>
            <a:endParaRPr sz="2400" b="1" dirty="0">
              <a:latin typeface="Arial"/>
              <a:ea typeface="Arial"/>
              <a:cs typeface="Arial"/>
              <a:sym typeface="Arial"/>
            </a:endParaRPr>
          </a:p>
          <a:p>
            <a:pPr marL="457200" lvl="0" indent="-457200" algn="l" rtl="0">
              <a:lnSpc>
                <a:spcPct val="107000"/>
              </a:lnSpc>
              <a:spcBef>
                <a:spcPts val="1000"/>
              </a:spcBef>
              <a:spcAft>
                <a:spcPts val="0"/>
              </a:spcAft>
              <a:buSzPts val="1800"/>
              <a:buFont typeface="Arial"/>
              <a:buAutoNum type="arabicParenR"/>
            </a:pPr>
            <a:r>
              <a:rPr lang="en-GB" sz="2400" b="1" dirty="0">
                <a:latin typeface="Arial"/>
                <a:ea typeface="Arial"/>
                <a:cs typeface="Arial"/>
                <a:sym typeface="Arial"/>
              </a:rPr>
              <a:t>Land use Transect</a:t>
            </a:r>
            <a:r>
              <a:rPr lang="en-GB" sz="2400" dirty="0">
                <a:latin typeface="Arial"/>
                <a:ea typeface="Arial"/>
                <a:cs typeface="Arial"/>
                <a:sym typeface="Arial"/>
              </a:rPr>
              <a:t> -We will complete a land use transect for 100 paces in each area, recording the land use on each side every 20 paces. We will take photographs of any ‘brilliant buildings’ we come across. </a:t>
            </a:r>
            <a:endParaRPr sz="2400" dirty="0">
              <a:latin typeface="Arial"/>
              <a:ea typeface="Arial"/>
              <a:cs typeface="Arial"/>
              <a:sym typeface="Arial"/>
            </a:endParaRPr>
          </a:p>
          <a:p>
            <a:pPr marL="0" lvl="0" indent="0" algn="l" rtl="0">
              <a:lnSpc>
                <a:spcPct val="107000"/>
              </a:lnSpc>
              <a:spcBef>
                <a:spcPts val="1000"/>
              </a:spcBef>
              <a:spcAft>
                <a:spcPts val="0"/>
              </a:spcAft>
              <a:buSzPts val="1800"/>
              <a:buNone/>
            </a:pPr>
            <a:r>
              <a:rPr lang="en-GB" sz="2400" dirty="0">
                <a:latin typeface="Arial"/>
                <a:ea typeface="Arial"/>
                <a:cs typeface="Arial"/>
                <a:sym typeface="Arial"/>
              </a:rPr>
              <a:t>We will also collect </a:t>
            </a:r>
            <a:r>
              <a:rPr lang="en-GB" sz="2400" b="1" dirty="0">
                <a:latin typeface="Arial"/>
                <a:ea typeface="Arial"/>
                <a:cs typeface="Arial"/>
                <a:sym typeface="Arial"/>
              </a:rPr>
              <a:t>secondary data</a:t>
            </a:r>
            <a:r>
              <a:rPr lang="en-GB" sz="2400" dirty="0">
                <a:latin typeface="Arial"/>
                <a:ea typeface="Arial"/>
                <a:cs typeface="Arial"/>
                <a:sym typeface="Arial"/>
              </a:rPr>
              <a:t> by looking online to see how well each area is connected by public transport, helping us to test hypothesis 2.</a:t>
            </a:r>
            <a:endParaRPr dirty="0"/>
          </a:p>
          <a:p>
            <a:pPr marL="114300" lvl="0" indent="0" algn="l" rtl="0">
              <a:lnSpc>
                <a:spcPct val="90000"/>
              </a:lnSpc>
              <a:spcBef>
                <a:spcPts val="1000"/>
              </a:spcBef>
              <a:spcAft>
                <a:spcPts val="0"/>
              </a:spcAft>
              <a:buSzPts val="1800"/>
              <a:buNone/>
            </a:pPr>
            <a:endParaRPr dirty="0"/>
          </a:p>
        </p:txBody>
      </p:sp>
      <p:pic>
        <p:nvPicPr>
          <p:cNvPr id="142" name="Google Shape;142;p31"/>
          <p:cNvPicPr preferRelativeResize="0"/>
          <p:nvPr/>
        </p:nvPicPr>
        <p:blipFill>
          <a:blip r:embed="rId3">
            <a:alphaModFix/>
          </a:blip>
          <a:stretch>
            <a:fillRect/>
          </a:stretch>
        </p:blipFill>
        <p:spPr>
          <a:xfrm>
            <a:off x="10870300" y="45763"/>
            <a:ext cx="1178350" cy="12620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87f4c31449_0_14"/>
          <p:cNvSpPr/>
          <p:nvPr/>
        </p:nvSpPr>
        <p:spPr>
          <a:xfrm>
            <a:off x="1958830" y="949968"/>
            <a:ext cx="7962300" cy="4610358"/>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300" b="0" i="0" u="none" strike="noStrike" cap="none">
                <a:solidFill>
                  <a:schemeClr val="lt1"/>
                </a:solidFill>
                <a:latin typeface="Arial"/>
                <a:ea typeface="Arial"/>
                <a:cs typeface="Arial"/>
                <a:sym typeface="Arial"/>
              </a:rPr>
              <a:t>What is ‘What Three Words’? </a:t>
            </a:r>
            <a:r>
              <a:rPr lang="en-GB" sz="2300" b="0" i="0" u="sng" strike="noStrike" cap="non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https://www.youtube.com/watch?v=DLG6WFx3XHQ</a:t>
            </a:r>
            <a:r>
              <a:rPr lang="en-GB" sz="2300" b="0" i="0" u="none" strike="noStrike" cap="none">
                <a:solidFill>
                  <a:schemeClr val="lt1"/>
                </a:solidFill>
                <a:latin typeface="Arial"/>
                <a:ea typeface="Arial"/>
                <a:cs typeface="Arial"/>
                <a:sym typeface="Arial"/>
              </a:rPr>
              <a:t> </a:t>
            </a:r>
            <a:endParaRPr sz="23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2"/>
          <p:cNvSpPr txBox="1">
            <a:spLocks noGrp="1"/>
          </p:cNvSpPr>
          <p:nvPr>
            <p:ph type="title"/>
          </p:nvPr>
        </p:nvSpPr>
        <p:spPr>
          <a:xfrm>
            <a:off x="391633" y="37959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Recording data</a:t>
            </a:r>
            <a:endParaRPr/>
          </a:p>
        </p:txBody>
      </p:sp>
      <p:pic>
        <p:nvPicPr>
          <p:cNvPr id="153" name="Google Shape;153;p32" descr="A screenshot of a computer&#10;&#10;Description automatically generated"/>
          <p:cNvPicPr preferRelativeResize="0"/>
          <p:nvPr/>
        </p:nvPicPr>
        <p:blipFill rotWithShape="1">
          <a:blip r:embed="rId3">
            <a:alphaModFix/>
          </a:blip>
          <a:srcRect l="28473" t="31075" r="30533" b="39394"/>
          <a:stretch/>
        </p:blipFill>
        <p:spPr>
          <a:xfrm>
            <a:off x="4153613" y="168311"/>
            <a:ext cx="7866740" cy="3187668"/>
          </a:xfrm>
          <a:prstGeom prst="rect">
            <a:avLst/>
          </a:prstGeom>
          <a:noFill/>
          <a:ln>
            <a:noFill/>
          </a:ln>
        </p:spPr>
      </p:pic>
      <p:pic>
        <p:nvPicPr>
          <p:cNvPr id="154" name="Google Shape;154;p32" descr="A screenshot of a computer&#10;&#10;Description automatically generated"/>
          <p:cNvPicPr preferRelativeResize="0"/>
          <p:nvPr/>
        </p:nvPicPr>
        <p:blipFill rotWithShape="1">
          <a:blip r:embed="rId4">
            <a:alphaModFix/>
          </a:blip>
          <a:srcRect l="38112" t="27181" r="19897" b="38152"/>
          <a:stretch/>
        </p:blipFill>
        <p:spPr>
          <a:xfrm>
            <a:off x="171647" y="3198924"/>
            <a:ext cx="7518284" cy="3490765"/>
          </a:xfrm>
          <a:prstGeom prst="rect">
            <a:avLst/>
          </a:prstGeom>
          <a:noFill/>
          <a:ln>
            <a:noFill/>
          </a:ln>
        </p:spPr>
      </p:pic>
      <p:sp>
        <p:nvSpPr>
          <p:cNvPr id="155" name="Google Shape;155;p32"/>
          <p:cNvSpPr txBox="1"/>
          <p:nvPr/>
        </p:nvSpPr>
        <p:spPr>
          <a:xfrm>
            <a:off x="171647" y="2753833"/>
            <a:ext cx="37517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Accessibility Survey </a:t>
            </a:r>
            <a:endParaRPr/>
          </a:p>
        </p:txBody>
      </p:sp>
      <p:sp>
        <p:nvSpPr>
          <p:cNvPr id="156" name="Google Shape;156;p32"/>
          <p:cNvSpPr/>
          <p:nvPr/>
        </p:nvSpPr>
        <p:spPr>
          <a:xfrm>
            <a:off x="7777963" y="3355978"/>
            <a:ext cx="4242390" cy="2476133"/>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0" i="0" u="none" strike="noStrike" cap="none">
                <a:solidFill>
                  <a:schemeClr val="lt1"/>
                </a:solidFill>
                <a:latin typeface="Arial"/>
                <a:ea typeface="Arial"/>
                <a:cs typeface="Arial"/>
                <a:sym typeface="Arial"/>
              </a:rPr>
              <a:t>How does this data link to our hypotheses?</a:t>
            </a:r>
            <a:endParaRPr/>
          </a:p>
        </p:txBody>
      </p:sp>
      <p:pic>
        <p:nvPicPr>
          <p:cNvPr id="157" name="Google Shape;157;p32"/>
          <p:cNvPicPr preferRelativeResize="0"/>
          <p:nvPr/>
        </p:nvPicPr>
        <p:blipFill>
          <a:blip r:embed="rId5">
            <a:alphaModFix/>
          </a:blip>
          <a:stretch>
            <a:fillRect/>
          </a:stretch>
        </p:blipFill>
        <p:spPr>
          <a:xfrm>
            <a:off x="1681025" y="1354488"/>
            <a:ext cx="1178350" cy="1262024"/>
          </a:xfrm>
          <a:prstGeom prst="rect">
            <a:avLst/>
          </a:prstGeom>
          <a:noFill/>
          <a:ln>
            <a:noFill/>
          </a:ln>
        </p:spPr>
      </p:pic>
      <p:pic>
        <p:nvPicPr>
          <p:cNvPr id="158" name="Google Shape;158;p32" descr="A black and white image of two people&#10;&#10;Description automatically generated"/>
          <p:cNvPicPr preferRelativeResize="0"/>
          <p:nvPr/>
        </p:nvPicPr>
        <p:blipFill rotWithShape="1">
          <a:blip r:embed="rId6">
            <a:alphaModFix/>
          </a:blip>
          <a:srcRect/>
          <a:stretch/>
        </p:blipFill>
        <p:spPr>
          <a:xfrm>
            <a:off x="10564523" y="5219226"/>
            <a:ext cx="1455825" cy="1470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Recording data</a:t>
            </a:r>
            <a:endParaRPr/>
          </a:p>
        </p:txBody>
      </p:sp>
      <p:pic>
        <p:nvPicPr>
          <p:cNvPr id="164" name="Google Shape;164;p33" descr="A screenshot of a computer&#10;&#10;Description automatically generated"/>
          <p:cNvPicPr preferRelativeResize="0"/>
          <p:nvPr/>
        </p:nvPicPr>
        <p:blipFill rotWithShape="1">
          <a:blip r:embed="rId3">
            <a:alphaModFix/>
          </a:blip>
          <a:srcRect l="37669" t="26590" r="20451" b="10380"/>
          <a:stretch/>
        </p:blipFill>
        <p:spPr>
          <a:xfrm>
            <a:off x="4875177" y="365125"/>
            <a:ext cx="6786821" cy="5745123"/>
          </a:xfrm>
          <a:prstGeom prst="rect">
            <a:avLst/>
          </a:prstGeom>
          <a:noFill/>
          <a:ln>
            <a:noFill/>
          </a:ln>
        </p:spPr>
      </p:pic>
      <p:sp>
        <p:nvSpPr>
          <p:cNvPr id="165" name="Google Shape;165;p33"/>
          <p:cNvSpPr txBox="1"/>
          <p:nvPr/>
        </p:nvSpPr>
        <p:spPr>
          <a:xfrm>
            <a:off x="4875177" y="-9101"/>
            <a:ext cx="37517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Photographs related to accessibility</a:t>
            </a:r>
            <a:endParaRPr/>
          </a:p>
        </p:txBody>
      </p:sp>
      <p:sp>
        <p:nvSpPr>
          <p:cNvPr id="166" name="Google Shape;166;p33"/>
          <p:cNvSpPr/>
          <p:nvPr/>
        </p:nvSpPr>
        <p:spPr>
          <a:xfrm>
            <a:off x="335173" y="2190933"/>
            <a:ext cx="4242390" cy="2476133"/>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0" i="0" u="none" strike="noStrike" cap="none">
                <a:solidFill>
                  <a:schemeClr val="lt1"/>
                </a:solidFill>
                <a:latin typeface="Arial"/>
                <a:ea typeface="Arial"/>
                <a:cs typeface="Arial"/>
                <a:sym typeface="Arial"/>
              </a:rPr>
              <a:t>How does this data link to our hypotheses?</a:t>
            </a:r>
            <a:endParaRPr/>
          </a:p>
        </p:txBody>
      </p:sp>
      <p:pic>
        <p:nvPicPr>
          <p:cNvPr id="167" name="Google Shape;167;p33" descr="A black and white image of two people&#10;&#10;Description automatically generated"/>
          <p:cNvPicPr preferRelativeResize="0"/>
          <p:nvPr/>
        </p:nvPicPr>
        <p:blipFill rotWithShape="1">
          <a:blip r:embed="rId4">
            <a:alphaModFix/>
          </a:blip>
          <a:srcRect/>
          <a:stretch/>
        </p:blipFill>
        <p:spPr>
          <a:xfrm>
            <a:off x="1531977" y="4823926"/>
            <a:ext cx="1848782" cy="186738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Recording data</a:t>
            </a:r>
            <a:endParaRPr/>
          </a:p>
        </p:txBody>
      </p:sp>
      <p:pic>
        <p:nvPicPr>
          <p:cNvPr id="173" name="Google Shape;173;p34"/>
          <p:cNvPicPr preferRelativeResize="0"/>
          <p:nvPr/>
        </p:nvPicPr>
        <p:blipFill rotWithShape="1">
          <a:blip r:embed="rId3">
            <a:alphaModFix/>
          </a:blip>
          <a:srcRect l="26336" t="44961" r="25523" b="19534"/>
          <a:stretch/>
        </p:blipFill>
        <p:spPr>
          <a:xfrm>
            <a:off x="1708825" y="1828910"/>
            <a:ext cx="9021342" cy="3742549"/>
          </a:xfrm>
          <a:prstGeom prst="rect">
            <a:avLst/>
          </a:prstGeom>
          <a:noFill/>
          <a:ln>
            <a:noFill/>
          </a:ln>
        </p:spPr>
      </p:pic>
      <p:sp>
        <p:nvSpPr>
          <p:cNvPr id="174" name="Google Shape;174;p34"/>
          <p:cNvSpPr txBox="1"/>
          <p:nvPr/>
        </p:nvSpPr>
        <p:spPr>
          <a:xfrm>
            <a:off x="1708825" y="1452022"/>
            <a:ext cx="37517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Land use transect </a:t>
            </a:r>
            <a:endParaRPr/>
          </a:p>
        </p:txBody>
      </p:sp>
      <p:sp>
        <p:nvSpPr>
          <p:cNvPr id="175" name="Google Shape;175;p34"/>
          <p:cNvSpPr/>
          <p:nvPr/>
        </p:nvSpPr>
        <p:spPr>
          <a:xfrm>
            <a:off x="7650372" y="4205456"/>
            <a:ext cx="4242390" cy="2476133"/>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0" i="0" u="none" strike="noStrike" cap="none">
                <a:solidFill>
                  <a:schemeClr val="lt1"/>
                </a:solidFill>
                <a:latin typeface="Arial"/>
                <a:ea typeface="Arial"/>
                <a:cs typeface="Arial"/>
                <a:sym typeface="Arial"/>
              </a:rPr>
              <a:t>How does this data link to our hypotheses?</a:t>
            </a:r>
            <a:endParaRPr/>
          </a:p>
        </p:txBody>
      </p:sp>
      <p:pic>
        <p:nvPicPr>
          <p:cNvPr id="176" name="Google Shape;176;p34" descr="A black and white image of two people&#10;&#10;Description automatically generated"/>
          <p:cNvPicPr preferRelativeResize="0"/>
          <p:nvPr/>
        </p:nvPicPr>
        <p:blipFill rotWithShape="1">
          <a:blip r:embed="rId4">
            <a:alphaModFix/>
          </a:blip>
          <a:srcRect/>
          <a:stretch/>
        </p:blipFill>
        <p:spPr>
          <a:xfrm>
            <a:off x="5669961" y="5571453"/>
            <a:ext cx="1099092" cy="1110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Recall: What hypotheses will we test?</a:t>
            </a:r>
            <a:endParaRPr/>
          </a:p>
        </p:txBody>
      </p:sp>
      <p:sp>
        <p:nvSpPr>
          <p:cNvPr id="182" name="Google Shape;182;p35"/>
          <p:cNvSpPr txBox="1">
            <a:spLocks noGrp="1"/>
          </p:cNvSpPr>
          <p:nvPr>
            <p:ph type="body" idx="1"/>
          </p:nvPr>
        </p:nvSpPr>
        <p:spPr>
          <a:xfrm>
            <a:off x="838200" y="1424763"/>
            <a:ext cx="10515600" cy="4752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0"/>
              </a:spcAft>
              <a:buClr>
                <a:schemeClr val="dk1"/>
              </a:buClr>
              <a:buSzPts val="2800"/>
              <a:buNone/>
            </a:pPr>
            <a:r>
              <a:rPr lang="en-GB"/>
              <a:t>What are the three key terms you are remembering?</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r>
              <a:rPr lang="en-GB"/>
              <a:t>How will our data collection help us to test these hypotheses?</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r>
              <a:rPr lang="en-GB"/>
              <a:t>How will the data help us to answer our key question?</a:t>
            </a:r>
            <a:endParaRPr/>
          </a:p>
        </p:txBody>
      </p:sp>
      <p:pic>
        <p:nvPicPr>
          <p:cNvPr id="183" name="Google Shape;183;p35" descr="A black and white image of a black board with a marker&#10;&#10;Description automatically generated"/>
          <p:cNvPicPr preferRelativeResize="0"/>
          <p:nvPr/>
        </p:nvPicPr>
        <p:blipFill rotWithShape="1">
          <a:blip r:embed="rId3">
            <a:alphaModFix/>
          </a:blip>
          <a:srcRect/>
          <a:stretch/>
        </p:blipFill>
        <p:spPr>
          <a:xfrm>
            <a:off x="4090473" y="4177528"/>
            <a:ext cx="2435575" cy="2228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Risk Assessment</a:t>
            </a:r>
            <a:endParaRPr/>
          </a:p>
        </p:txBody>
      </p:sp>
      <p:graphicFrame>
        <p:nvGraphicFramePr>
          <p:cNvPr id="189" name="Google Shape;189;p11"/>
          <p:cNvGraphicFramePr/>
          <p:nvPr/>
        </p:nvGraphicFramePr>
        <p:xfrm>
          <a:off x="838200" y="1435173"/>
          <a:ext cx="10515600" cy="4754920"/>
        </p:xfrm>
        <a:graphic>
          <a:graphicData uri="http://schemas.openxmlformats.org/drawingml/2006/table">
            <a:tbl>
              <a:tblPr firstRow="1" bandRow="1">
                <a:noFill/>
                <a:tableStyleId>{7397AE87-B5B6-4C8D-915A-784F8B31B106}</a:tableStyleId>
              </a:tblPr>
              <a:tblGrid>
                <a:gridCol w="1826175">
                  <a:extLst>
                    <a:ext uri="{9D8B030D-6E8A-4147-A177-3AD203B41FA5}">
                      <a16:colId xmlns:a16="http://schemas.microsoft.com/office/drawing/2014/main" val="20000"/>
                    </a:ext>
                  </a:extLst>
                </a:gridCol>
                <a:gridCol w="4162100">
                  <a:extLst>
                    <a:ext uri="{9D8B030D-6E8A-4147-A177-3AD203B41FA5}">
                      <a16:colId xmlns:a16="http://schemas.microsoft.com/office/drawing/2014/main" val="20001"/>
                    </a:ext>
                  </a:extLst>
                </a:gridCol>
                <a:gridCol w="452732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Risk</a:t>
                      </a: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What could happen?</a:t>
                      </a: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How can we prevent this?</a:t>
                      </a:r>
                      <a:endParaRPr sz="36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Missing a train</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Being injured by a car</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Getting lost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3"/>
                  </a:ext>
                </a:extLst>
              </a:tr>
            </a:tbl>
          </a:graphicData>
        </a:graphic>
      </p:graphicFrame>
      <p:sp>
        <p:nvSpPr>
          <p:cNvPr id="190" name="Google Shape;190;p11"/>
          <p:cNvSpPr txBox="1"/>
          <p:nvPr/>
        </p:nvSpPr>
        <p:spPr>
          <a:xfrm>
            <a:off x="3198898" y="6334800"/>
            <a:ext cx="6822000" cy="5232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a:t>How could we complete the first row?</a:t>
            </a:r>
            <a:endParaRPr/>
          </a:p>
        </p:txBody>
      </p:sp>
      <p:pic>
        <p:nvPicPr>
          <p:cNvPr id="191" name="Google Shape;191;p11" descr="A group of people with question marks and speech bubbles&#10;&#10;Description automatically generated"/>
          <p:cNvPicPr preferRelativeResize="0"/>
          <p:nvPr/>
        </p:nvPicPr>
        <p:blipFill rotWithShape="1">
          <a:blip r:embed="rId3">
            <a:alphaModFix/>
          </a:blip>
          <a:srcRect/>
          <a:stretch/>
        </p:blipFill>
        <p:spPr>
          <a:xfrm>
            <a:off x="10816208" y="183098"/>
            <a:ext cx="1122441" cy="1325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87f4c31449_0_2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Risk Assessment</a:t>
            </a:r>
            <a:endParaRPr/>
          </a:p>
        </p:txBody>
      </p:sp>
      <p:graphicFrame>
        <p:nvGraphicFramePr>
          <p:cNvPr id="197" name="Google Shape;197;g387f4c31449_0_26"/>
          <p:cNvGraphicFramePr/>
          <p:nvPr/>
        </p:nvGraphicFramePr>
        <p:xfrm>
          <a:off x="838200" y="1435173"/>
          <a:ext cx="10515600" cy="4754920"/>
        </p:xfrm>
        <a:graphic>
          <a:graphicData uri="http://schemas.openxmlformats.org/drawingml/2006/table">
            <a:tbl>
              <a:tblPr firstRow="1" bandRow="1">
                <a:noFill/>
                <a:tableStyleId>{7397AE87-B5B6-4C8D-915A-784F8B31B106}</a:tableStyleId>
              </a:tblPr>
              <a:tblGrid>
                <a:gridCol w="1826175">
                  <a:extLst>
                    <a:ext uri="{9D8B030D-6E8A-4147-A177-3AD203B41FA5}">
                      <a16:colId xmlns:a16="http://schemas.microsoft.com/office/drawing/2014/main" val="20000"/>
                    </a:ext>
                  </a:extLst>
                </a:gridCol>
                <a:gridCol w="4162100">
                  <a:extLst>
                    <a:ext uri="{9D8B030D-6E8A-4147-A177-3AD203B41FA5}">
                      <a16:colId xmlns:a16="http://schemas.microsoft.com/office/drawing/2014/main" val="20001"/>
                    </a:ext>
                  </a:extLst>
                </a:gridCol>
                <a:gridCol w="452732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Risk</a:t>
                      </a: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What could happen?</a:t>
                      </a: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r>
                        <a:rPr lang="en-GB" sz="3600" u="none" strike="noStrike" cap="none"/>
                        <a:t>How can we prevent this?</a:t>
                      </a:r>
                      <a:endParaRPr sz="36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Missing a train</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Being injured by a car</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Getting lost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3600"/>
                        <a:buFont typeface="Arial"/>
                        <a:buNone/>
                      </a:pPr>
                      <a:endParaRPr sz="3600" u="none" strike="noStrike" cap="none"/>
                    </a:p>
                  </a:txBody>
                  <a:tcPr marL="91450" marR="91450" marT="45725" marB="45725"/>
                </a:tc>
                <a:extLst>
                  <a:ext uri="{0D108BD9-81ED-4DB2-BD59-A6C34878D82A}">
                    <a16:rowId xmlns:a16="http://schemas.microsoft.com/office/drawing/2014/main" val="10003"/>
                  </a:ext>
                </a:extLst>
              </a:tr>
            </a:tbl>
          </a:graphicData>
        </a:graphic>
      </p:graphicFrame>
      <p:sp>
        <p:nvSpPr>
          <p:cNvPr id="198" name="Google Shape;198;g387f4c31449_0_26"/>
          <p:cNvSpPr txBox="1"/>
          <p:nvPr/>
        </p:nvSpPr>
        <p:spPr>
          <a:xfrm>
            <a:off x="3375762" y="6190067"/>
            <a:ext cx="5943600" cy="52320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800" b="0" i="0" u="none" strike="noStrike" cap="none">
                <a:solidFill>
                  <a:srgbClr val="000000"/>
                </a:solidFill>
                <a:latin typeface="Arial"/>
                <a:ea typeface="Arial"/>
                <a:cs typeface="Arial"/>
                <a:sym typeface="Arial"/>
              </a:rPr>
              <a:t>Complete the grid on your sheet</a:t>
            </a:r>
            <a:endParaRPr/>
          </a:p>
        </p:txBody>
      </p:sp>
      <p:pic>
        <p:nvPicPr>
          <p:cNvPr id="199" name="Google Shape;199;g387f4c31449_0_26" descr="A black and white outline of a person sitting at a table&#10;&#10;Description automatically generated"/>
          <p:cNvPicPr preferRelativeResize="0"/>
          <p:nvPr/>
        </p:nvPicPr>
        <p:blipFill rotWithShape="1">
          <a:blip r:embed="rId3">
            <a:alphaModFix/>
          </a:blip>
          <a:srcRect/>
          <a:stretch/>
        </p:blipFill>
        <p:spPr>
          <a:xfrm>
            <a:off x="10437943" y="0"/>
            <a:ext cx="1374882" cy="14351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Secondary research</a:t>
            </a:r>
            <a:endParaRPr/>
          </a:p>
        </p:txBody>
      </p:sp>
      <p:sp>
        <p:nvSpPr>
          <p:cNvPr id="205" name="Google Shape;205;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GB"/>
              <a:t>We will find out more about the accessibility of each area by finding out how well connected it is by public transport.</a:t>
            </a:r>
            <a:endParaRPr/>
          </a:p>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0"/>
              </a:spcBef>
              <a:spcAft>
                <a:spcPts val="0"/>
              </a:spcAft>
              <a:buClr>
                <a:schemeClr val="dk1"/>
              </a:buClr>
              <a:buSzPts val="2800"/>
              <a:buNone/>
            </a:pPr>
            <a:r>
              <a:rPr lang="en-GB"/>
              <a:t>We will find out how far each location is from Temple Meads and use the internet to find out about bus routes in each location.</a:t>
            </a:r>
            <a:endParaRPr/>
          </a:p>
        </p:txBody>
      </p:sp>
      <p:sp>
        <p:nvSpPr>
          <p:cNvPr id="206" name="Google Shape;206;p12"/>
          <p:cNvSpPr/>
          <p:nvPr/>
        </p:nvSpPr>
        <p:spPr>
          <a:xfrm>
            <a:off x="7570380" y="3631962"/>
            <a:ext cx="4481869" cy="2476133"/>
          </a:xfrm>
          <a:prstGeom prst="irregularSeal2">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2000" b="0" i="0" u="none" strike="noStrike" cap="none">
                <a:solidFill>
                  <a:schemeClr val="lt1"/>
                </a:solidFill>
                <a:latin typeface="Arial"/>
                <a:ea typeface="Arial"/>
                <a:cs typeface="Arial"/>
                <a:sym typeface="Arial"/>
              </a:rPr>
              <a:t>How does this data link to our hypotheses?</a:t>
            </a:r>
            <a:endParaRPr/>
          </a:p>
        </p:txBody>
      </p:sp>
      <p:sp>
        <p:nvSpPr>
          <p:cNvPr id="207" name="Google Shape;207;p12"/>
          <p:cNvSpPr txBox="1"/>
          <p:nvPr/>
        </p:nvSpPr>
        <p:spPr>
          <a:xfrm>
            <a:off x="1020726" y="4306186"/>
            <a:ext cx="5773479" cy="1200329"/>
          </a:xfrm>
          <a:prstGeom prst="rect">
            <a:avLst/>
          </a:prstGeom>
          <a:solidFill>
            <a:srgbClr val="9CC2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800" b="0" i="0" u="none" strike="noStrike" cap="none">
                <a:solidFill>
                  <a:srgbClr val="000000"/>
                </a:solidFill>
                <a:latin typeface="Arial"/>
                <a:ea typeface="Arial"/>
                <a:cs typeface="Arial"/>
                <a:sym typeface="Arial"/>
              </a:rPr>
              <a:t>What is the difference between primary and secondary data collection?</a:t>
            </a:r>
            <a:endParaRPr/>
          </a:p>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GB" sz="18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https://www.youtube.com/watch?v=zSdnd9MznPk</a:t>
            </a:r>
            <a:r>
              <a:rPr lang="en-GB" sz="1800" b="0" i="0" u="none" strike="noStrike" cap="none">
                <a:solidFill>
                  <a:srgbClr val="000000"/>
                </a:solidFill>
                <a:latin typeface="Arial"/>
                <a:ea typeface="Arial"/>
                <a:cs typeface="Arial"/>
                <a:sym typeface="Arial"/>
              </a:rPr>
              <a:t> </a:t>
            </a:r>
            <a:endParaRPr/>
          </a:p>
        </p:txBody>
      </p:sp>
      <p:pic>
        <p:nvPicPr>
          <p:cNvPr id="208" name="Google Shape;208;p12" descr="A black and white image of two people&#10;&#10;Description automatically generated"/>
          <p:cNvPicPr preferRelativeResize="0"/>
          <p:nvPr/>
        </p:nvPicPr>
        <p:blipFill rotWithShape="1">
          <a:blip r:embed="rId4">
            <a:alphaModFix/>
          </a:blip>
          <a:srcRect/>
          <a:stretch/>
        </p:blipFill>
        <p:spPr>
          <a:xfrm>
            <a:off x="10953161" y="5506528"/>
            <a:ext cx="1099092" cy="11101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Recall: Can you remember one risk and how it will be prevented? </a:t>
            </a:r>
            <a:endParaRPr/>
          </a:p>
        </p:txBody>
      </p:sp>
      <p:pic>
        <p:nvPicPr>
          <p:cNvPr id="214" name="Google Shape;214;p36" descr="A black and white image of a black board with a marker&#10;&#10;Description automatically generated"/>
          <p:cNvPicPr preferRelativeResize="0"/>
          <p:nvPr/>
        </p:nvPicPr>
        <p:blipFill rotWithShape="1">
          <a:blip r:embed="rId3">
            <a:alphaModFix/>
          </a:blip>
          <a:srcRect/>
          <a:stretch/>
        </p:blipFill>
        <p:spPr>
          <a:xfrm>
            <a:off x="5001710" y="2593153"/>
            <a:ext cx="2435575" cy="2228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What is the vision for Temple Quarter?</a:t>
            </a:r>
            <a:endParaRPr/>
          </a:p>
        </p:txBody>
      </p:sp>
      <p:pic>
        <p:nvPicPr>
          <p:cNvPr id="92" name="Google Shape;92;p2"/>
          <p:cNvPicPr preferRelativeResize="0"/>
          <p:nvPr/>
        </p:nvPicPr>
        <p:blipFill>
          <a:blip r:embed="rId3">
            <a:alphaModFix/>
          </a:blip>
          <a:stretch>
            <a:fillRect/>
          </a:stretch>
        </p:blipFill>
        <p:spPr>
          <a:xfrm>
            <a:off x="9967195" y="178975"/>
            <a:ext cx="1237680" cy="1325575"/>
          </a:xfrm>
          <a:prstGeom prst="rect">
            <a:avLst/>
          </a:prstGeom>
          <a:noFill/>
          <a:ln>
            <a:noFill/>
          </a:ln>
        </p:spPr>
      </p:pic>
      <p:pic>
        <p:nvPicPr>
          <p:cNvPr id="3" name="Picture 2">
            <a:extLst>
              <a:ext uri="{FF2B5EF4-FFF2-40B4-BE49-F238E27FC236}">
                <a16:creationId xmlns:a16="http://schemas.microsoft.com/office/drawing/2014/main" id="{B6D7BB5D-96B0-A5F9-45D4-DACCFF5CCF5F}"/>
              </a:ext>
            </a:extLst>
          </p:cNvPr>
          <p:cNvPicPr>
            <a:picLocks noChangeAspect="1"/>
          </p:cNvPicPr>
          <p:nvPr/>
        </p:nvPicPr>
        <p:blipFill>
          <a:blip r:embed="rId4"/>
          <a:srcRect l="33125" t="27366" r="11696" b="7302"/>
          <a:stretch>
            <a:fillRect/>
          </a:stretch>
        </p:blipFill>
        <p:spPr>
          <a:xfrm>
            <a:off x="987125" y="1504550"/>
            <a:ext cx="7569046" cy="5040973"/>
          </a:xfrm>
          <a:prstGeom prst="rect">
            <a:avLst/>
          </a:prstGeom>
        </p:spPr>
      </p:pic>
      <p:sp>
        <p:nvSpPr>
          <p:cNvPr id="6" name="TextBox 5">
            <a:extLst>
              <a:ext uri="{FF2B5EF4-FFF2-40B4-BE49-F238E27FC236}">
                <a16:creationId xmlns:a16="http://schemas.microsoft.com/office/drawing/2014/main" id="{008DAEE2-D493-4E10-E098-9AEB46A2884F}"/>
              </a:ext>
            </a:extLst>
          </p:cNvPr>
          <p:cNvSpPr txBox="1"/>
          <p:nvPr/>
        </p:nvSpPr>
        <p:spPr>
          <a:xfrm>
            <a:off x="8719457" y="1504550"/>
            <a:ext cx="2960914" cy="4739759"/>
          </a:xfrm>
          <a:prstGeom prst="rect">
            <a:avLst/>
          </a:prstGeom>
          <a:noFill/>
        </p:spPr>
        <p:txBody>
          <a:bodyPr wrap="square" rtlCol="0">
            <a:spAutoFit/>
          </a:bodyPr>
          <a:lstStyle/>
          <a:p>
            <a:r>
              <a:rPr lang="en-GB" sz="1800" i="1" dirty="0"/>
              <a:t>‘Welcoming and inclusive, Bristol Temple Quarter is a place built on partnerships. Emphasising Bristol’s diversity, it provides quality and affordable homes, fosters job creation, cultural celebration, and environmental revitalisation for the region. Combining robust heritage with sustainable design, it sets a new standard for community-focused development in the city-region’s unique spirit.</a:t>
            </a:r>
            <a:r>
              <a:rPr lang="en-GB" sz="1800" dirty="0"/>
              <a:t>’ </a:t>
            </a:r>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3"/>
          <p:cNvSpPr txBox="1">
            <a:spLocks noGrp="1"/>
          </p:cNvSpPr>
          <p:nvPr>
            <p:ph type="title"/>
          </p:nvPr>
        </p:nvSpPr>
        <p:spPr>
          <a:xfrm>
            <a:off x="838200" y="365125"/>
            <a:ext cx="10515600" cy="8150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Visit information</a:t>
            </a:r>
            <a:endParaRPr/>
          </a:p>
        </p:txBody>
      </p:sp>
      <p:sp>
        <p:nvSpPr>
          <p:cNvPr id="220" name="Google Shape;220;p13"/>
          <p:cNvSpPr txBox="1">
            <a:spLocks noGrp="1"/>
          </p:cNvSpPr>
          <p:nvPr>
            <p:ph type="body" idx="1"/>
          </p:nvPr>
        </p:nvSpPr>
        <p:spPr>
          <a:xfrm>
            <a:off x="838200" y="1105786"/>
            <a:ext cx="10515600" cy="5071177"/>
          </a:xfrm>
          <a:prstGeom prst="rect">
            <a:avLst/>
          </a:prstGeom>
          <a:noFill/>
          <a:ln>
            <a:noFill/>
          </a:ln>
        </p:spPr>
        <p:txBody>
          <a:bodyPr spcFirstLastPara="1" wrap="square" lIns="91425" tIns="45700" rIns="91425" bIns="45700" anchor="t" anchorCtr="0">
            <a:normAutofit/>
          </a:bodyPr>
          <a:lstStyle/>
          <a:p>
            <a:pPr marL="228600" lvl="0" indent="-243016" algn="l" rtl="0">
              <a:lnSpc>
                <a:spcPct val="90000"/>
              </a:lnSpc>
              <a:spcBef>
                <a:spcPts val="0"/>
              </a:spcBef>
              <a:spcAft>
                <a:spcPts val="0"/>
              </a:spcAft>
              <a:buClr>
                <a:schemeClr val="dk1"/>
              </a:buClr>
              <a:buSzPts val="3027"/>
              <a:buChar char="•"/>
            </a:pPr>
            <a:r>
              <a:rPr lang="en-GB" dirty="0"/>
              <a:t>You must wear ___________for this visit – it may be cold or rain, so bring a coat</a:t>
            </a:r>
            <a:endParaRPr dirty="0"/>
          </a:p>
          <a:p>
            <a:pPr marL="228600" lvl="0" indent="-243016" algn="l" rtl="0">
              <a:lnSpc>
                <a:spcPct val="90000"/>
              </a:lnSpc>
              <a:spcBef>
                <a:spcPts val="1000"/>
              </a:spcBef>
              <a:spcAft>
                <a:spcPts val="0"/>
              </a:spcAft>
              <a:buClr>
                <a:schemeClr val="dk1"/>
              </a:buClr>
              <a:buSzPts val="3027"/>
              <a:buChar char="•"/>
            </a:pPr>
            <a:r>
              <a:rPr lang="en-GB" dirty="0"/>
              <a:t>Whilst in Bristol you must stay with your group.</a:t>
            </a:r>
            <a:endParaRPr dirty="0"/>
          </a:p>
          <a:p>
            <a:pPr marL="228600" lvl="0" indent="-243016" algn="l" rtl="0">
              <a:lnSpc>
                <a:spcPct val="90000"/>
              </a:lnSpc>
              <a:spcBef>
                <a:spcPts val="1000"/>
              </a:spcBef>
              <a:spcAft>
                <a:spcPts val="0"/>
              </a:spcAft>
              <a:buClr>
                <a:schemeClr val="dk1"/>
              </a:buClr>
              <a:buSzPts val="3027"/>
              <a:buChar char="•"/>
            </a:pPr>
            <a:r>
              <a:rPr lang="en-GB" dirty="0"/>
              <a:t>You must follow any instructions given to you by staff immediately.</a:t>
            </a:r>
            <a:endParaRPr dirty="0"/>
          </a:p>
          <a:p>
            <a:pPr marL="228600" lvl="0" indent="-243016" algn="l" rtl="0">
              <a:lnSpc>
                <a:spcPct val="90000"/>
              </a:lnSpc>
              <a:spcBef>
                <a:spcPts val="1000"/>
              </a:spcBef>
              <a:spcAft>
                <a:spcPts val="0"/>
              </a:spcAft>
              <a:buClr>
                <a:schemeClr val="dk1"/>
              </a:buClr>
              <a:buSzPts val="3027"/>
              <a:buChar char="•"/>
            </a:pPr>
            <a:r>
              <a:rPr lang="en-GB" dirty="0"/>
              <a:t>You will need to bring something to write with and something to eat and drink (or money to buy this).  </a:t>
            </a:r>
            <a:endParaRPr dirty="0"/>
          </a:p>
          <a:p>
            <a:pPr marL="228600" lvl="0" indent="-243016" algn="l" rtl="0">
              <a:lnSpc>
                <a:spcPct val="90000"/>
              </a:lnSpc>
              <a:spcBef>
                <a:spcPts val="1000"/>
              </a:spcBef>
              <a:spcAft>
                <a:spcPts val="0"/>
              </a:spcAft>
              <a:buClr>
                <a:schemeClr val="dk1"/>
              </a:buClr>
              <a:buSzPts val="3027"/>
              <a:buChar char="•"/>
            </a:pPr>
            <a:r>
              <a:rPr lang="en-GB" dirty="0"/>
              <a:t>You can bring your phone but will be responsible for looking after it.</a:t>
            </a:r>
            <a:endParaRPr dirty="0"/>
          </a:p>
          <a:p>
            <a:pPr marL="228600" lvl="0" indent="-243016" algn="l" rtl="0">
              <a:lnSpc>
                <a:spcPct val="90000"/>
              </a:lnSpc>
              <a:spcBef>
                <a:spcPts val="1000"/>
              </a:spcBef>
              <a:spcAft>
                <a:spcPts val="0"/>
              </a:spcAft>
              <a:buClr>
                <a:schemeClr val="dk1"/>
              </a:buClr>
              <a:buSzPts val="3027"/>
              <a:buChar char="•"/>
            </a:pPr>
            <a:r>
              <a:rPr lang="en-GB" dirty="0"/>
              <a:t>You will have two breaks during the field visit – one at Paintworks and one at Temple Quay</a:t>
            </a:r>
            <a:endParaRPr dirty="0"/>
          </a:p>
          <a:p>
            <a:pPr marL="228600" lvl="0" indent="-243016" algn="l" rtl="0">
              <a:lnSpc>
                <a:spcPct val="90000"/>
              </a:lnSpc>
              <a:spcBef>
                <a:spcPts val="1000"/>
              </a:spcBef>
              <a:spcAft>
                <a:spcPts val="0"/>
              </a:spcAft>
              <a:buClr>
                <a:schemeClr val="dk1"/>
              </a:buClr>
              <a:buSzPts val="3027"/>
              <a:buChar char="•"/>
            </a:pPr>
            <a:r>
              <a:rPr lang="en-GB" dirty="0">
                <a:solidFill>
                  <a:srgbClr val="0070C0"/>
                </a:solidFill>
              </a:rPr>
              <a:t>Any questions?</a:t>
            </a:r>
            <a:endParaRPr dirty="0">
              <a:solidFill>
                <a:srgbClr val="0070C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7"/>
          <p:cNvSpPr txBox="1">
            <a:spLocks noGrp="1"/>
          </p:cNvSpPr>
          <p:nvPr>
            <p:ph type="title"/>
          </p:nvPr>
        </p:nvSpPr>
        <p:spPr>
          <a:xfrm>
            <a:off x="838200" y="365125"/>
            <a:ext cx="10515600" cy="319678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Recall: Can you remember our key question?</a:t>
            </a:r>
            <a:br>
              <a:rPr lang="en-GB"/>
            </a:br>
            <a:br>
              <a:rPr lang="en-GB"/>
            </a:br>
            <a:r>
              <a:rPr lang="en-GB"/>
              <a:t>What are the hypotheses we will test to answer this question?</a:t>
            </a:r>
            <a:br>
              <a:rPr lang="en-GB"/>
            </a:br>
            <a:endParaRPr/>
          </a:p>
        </p:txBody>
      </p:sp>
      <p:pic>
        <p:nvPicPr>
          <p:cNvPr id="226" name="Google Shape;226;p37" descr="A black and white image of a black board with a marker&#10;&#10;Description automatically generated"/>
          <p:cNvPicPr preferRelativeResize="0"/>
          <p:nvPr/>
        </p:nvPicPr>
        <p:blipFill rotWithShape="1">
          <a:blip r:embed="rId3">
            <a:alphaModFix/>
          </a:blip>
          <a:srcRect/>
          <a:stretch/>
        </p:blipFill>
        <p:spPr>
          <a:xfrm>
            <a:off x="4878223" y="3226903"/>
            <a:ext cx="2435575" cy="22280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Reflection…</a:t>
            </a:r>
            <a:endParaRPr/>
          </a:p>
        </p:txBody>
      </p:sp>
      <p:sp>
        <p:nvSpPr>
          <p:cNvPr id="232" name="Google Shape;232;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What do you need to do to ensure that you will be ready to go on your field visit and collect the data you need on _______________?</a:t>
            </a:r>
            <a:endParaRPr/>
          </a:p>
        </p:txBody>
      </p:sp>
      <p:pic>
        <p:nvPicPr>
          <p:cNvPr id="233" name="Google Shape;233;p14" descr="A black and white outline of a paper with a magnifying glass&#10;&#10;Description automatically generated"/>
          <p:cNvPicPr preferRelativeResize="0"/>
          <p:nvPr/>
        </p:nvPicPr>
        <p:blipFill rotWithShape="1">
          <a:blip r:embed="rId3">
            <a:alphaModFix/>
          </a:blip>
          <a:srcRect/>
          <a:stretch/>
        </p:blipFill>
        <p:spPr>
          <a:xfrm>
            <a:off x="9759946" y="4064646"/>
            <a:ext cx="1971825" cy="2290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Why is this a good place to carry out our human geography fieldwork?</a:t>
            </a:r>
            <a:endParaRPr/>
          </a:p>
        </p:txBody>
      </p:sp>
      <p:sp>
        <p:nvSpPr>
          <p:cNvPr id="99" name="Google Shape;99;p28"/>
          <p:cNvSpPr txBox="1">
            <a:spLocks noGrp="1"/>
          </p:cNvSpPr>
          <p:nvPr>
            <p:ph type="body" idx="1"/>
          </p:nvPr>
        </p:nvSpPr>
        <p:spPr>
          <a:xfrm>
            <a:off x="838200" y="1825625"/>
            <a:ext cx="4871484" cy="4351338"/>
          </a:xfrm>
          <a:prstGeom prst="rect">
            <a:avLst/>
          </a:prstGeom>
          <a:noFill/>
          <a:ln>
            <a:noFill/>
          </a:ln>
        </p:spPr>
        <p:txBody>
          <a:bodyPr spcFirstLastPara="1" wrap="square" lIns="91425" tIns="45700" rIns="91425" bIns="45700" anchor="t" anchorCtr="0">
            <a:normAutofit fontScale="92500"/>
          </a:bodyPr>
          <a:lstStyle/>
          <a:p>
            <a:pPr marL="342900" lvl="0" indent="-342900" algn="l" rtl="0">
              <a:lnSpc>
                <a:spcPct val="107000"/>
              </a:lnSpc>
              <a:spcBef>
                <a:spcPts val="1000"/>
              </a:spcBef>
              <a:spcAft>
                <a:spcPts val="0"/>
              </a:spcAft>
              <a:buSzPts val="1800"/>
              <a:buFont typeface="Noto Sans Symbols"/>
              <a:buChar char="∙"/>
            </a:pPr>
            <a:r>
              <a:rPr lang="en-GB" sz="2400" dirty="0">
                <a:latin typeface="Arial"/>
                <a:ea typeface="Arial"/>
                <a:cs typeface="Arial"/>
                <a:sym typeface="Arial"/>
              </a:rPr>
              <a:t>It is still being regenerated, so we can visit areas which have been regenerated (sites 2 and 4) and those that haven’t (sites 1 and 3)</a:t>
            </a:r>
            <a:endParaRPr dirty="0"/>
          </a:p>
          <a:p>
            <a:pPr marL="342900" lvl="0" indent="-342900" algn="l" rtl="0">
              <a:lnSpc>
                <a:spcPct val="107000"/>
              </a:lnSpc>
              <a:spcBef>
                <a:spcPts val="1000"/>
              </a:spcBef>
              <a:spcAft>
                <a:spcPts val="0"/>
              </a:spcAft>
              <a:buSzPts val="1800"/>
              <a:buFont typeface="Noto Sans Symbols"/>
              <a:buChar char="∙"/>
            </a:pPr>
            <a:r>
              <a:rPr lang="en-GB" sz="2400" dirty="0">
                <a:latin typeface="Arial"/>
                <a:ea typeface="Arial"/>
                <a:cs typeface="Arial"/>
                <a:sym typeface="Arial"/>
              </a:rPr>
              <a:t>We can travel there easily and sustainably by train or bus during the school day</a:t>
            </a:r>
            <a:endParaRPr dirty="0"/>
          </a:p>
          <a:p>
            <a:pPr marL="342900" lvl="0" indent="-342900" algn="l" rtl="0">
              <a:lnSpc>
                <a:spcPct val="107000"/>
              </a:lnSpc>
              <a:spcBef>
                <a:spcPts val="1000"/>
              </a:spcBef>
              <a:spcAft>
                <a:spcPts val="0"/>
              </a:spcAft>
              <a:buSzPts val="1800"/>
              <a:buFont typeface="Noto Sans Symbols"/>
              <a:buChar char="∙"/>
            </a:pPr>
            <a:r>
              <a:rPr lang="en-GB" sz="2400" dirty="0">
                <a:latin typeface="Arial"/>
                <a:ea typeface="Arial"/>
                <a:cs typeface="Arial"/>
                <a:sym typeface="Arial"/>
              </a:rPr>
              <a:t>The site is small enough that we can visit quite a lot of it in a few hours</a:t>
            </a:r>
            <a:endParaRPr dirty="0"/>
          </a:p>
          <a:p>
            <a:pPr marL="457200" lvl="0" indent="-228600" algn="l" rtl="0">
              <a:lnSpc>
                <a:spcPct val="90000"/>
              </a:lnSpc>
              <a:spcBef>
                <a:spcPts val="1800"/>
              </a:spcBef>
              <a:spcAft>
                <a:spcPts val="0"/>
              </a:spcAft>
              <a:buClr>
                <a:schemeClr val="dk1"/>
              </a:buClr>
              <a:buSzPts val="1800"/>
              <a:buNone/>
            </a:pPr>
            <a:endParaRPr dirty="0"/>
          </a:p>
        </p:txBody>
      </p:sp>
      <p:pic>
        <p:nvPicPr>
          <p:cNvPr id="100" name="Google Shape;100;p28"/>
          <p:cNvPicPr preferRelativeResize="0"/>
          <p:nvPr/>
        </p:nvPicPr>
        <p:blipFill rotWithShape="1">
          <a:blip r:embed="rId3">
            <a:alphaModFix/>
          </a:blip>
          <a:srcRect l="26947" t="29612" r="25784" b="11628"/>
          <a:stretch/>
        </p:blipFill>
        <p:spPr>
          <a:xfrm>
            <a:off x="5773878" y="1756870"/>
            <a:ext cx="6321082" cy="4420093"/>
          </a:xfrm>
          <a:prstGeom prst="rect">
            <a:avLst/>
          </a:prstGeom>
          <a:noFill/>
          <a:ln>
            <a:noFill/>
          </a:ln>
        </p:spPr>
      </p:pic>
      <p:pic>
        <p:nvPicPr>
          <p:cNvPr id="101" name="Google Shape;101;p28"/>
          <p:cNvPicPr preferRelativeResize="0"/>
          <p:nvPr/>
        </p:nvPicPr>
        <p:blipFill>
          <a:blip r:embed="rId4">
            <a:alphaModFix/>
          </a:blip>
          <a:stretch>
            <a:fillRect/>
          </a:stretch>
        </p:blipFill>
        <p:spPr>
          <a:xfrm>
            <a:off x="10465120" y="224250"/>
            <a:ext cx="1237680" cy="1325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Recall: Why is this a good place to carry out our human geography fieldwork?</a:t>
            </a:r>
            <a:endParaRPr/>
          </a:p>
        </p:txBody>
      </p:sp>
      <p:pic>
        <p:nvPicPr>
          <p:cNvPr id="107" name="Google Shape;107;p29"/>
          <p:cNvPicPr preferRelativeResize="0"/>
          <p:nvPr/>
        </p:nvPicPr>
        <p:blipFill rotWithShape="1">
          <a:blip r:embed="rId3">
            <a:alphaModFix/>
          </a:blip>
          <a:srcRect l="26947" t="29612" r="25784" b="11628"/>
          <a:stretch/>
        </p:blipFill>
        <p:spPr>
          <a:xfrm>
            <a:off x="2392725" y="1823052"/>
            <a:ext cx="6321082" cy="4420093"/>
          </a:xfrm>
          <a:prstGeom prst="rect">
            <a:avLst/>
          </a:prstGeom>
          <a:noFill/>
          <a:ln>
            <a:noFill/>
          </a:ln>
        </p:spPr>
      </p:pic>
      <p:pic>
        <p:nvPicPr>
          <p:cNvPr id="108" name="Google Shape;108;p29" descr="A black and white image of a black board with a marker&#10;&#10;Description automatically generated"/>
          <p:cNvPicPr preferRelativeResize="0"/>
          <p:nvPr/>
        </p:nvPicPr>
        <p:blipFill rotWithShape="1">
          <a:blip r:embed="rId4">
            <a:alphaModFix/>
          </a:blip>
          <a:srcRect/>
          <a:stretch/>
        </p:blipFill>
        <p:spPr>
          <a:xfrm>
            <a:off x="9575981" y="2887441"/>
            <a:ext cx="1777826" cy="16263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How will we collect data?</a:t>
            </a:r>
            <a:endParaRPr/>
          </a:p>
        </p:txBody>
      </p:sp>
      <p:sp>
        <p:nvSpPr>
          <p:cNvPr id="114" name="Google Shape;114;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We will visit four sites within Temple Quarter Enterprise Zone</a:t>
            </a:r>
            <a:endParaRPr/>
          </a:p>
          <a:p>
            <a:pPr marL="0" lvl="0" indent="0" algn="l" rtl="0">
              <a:lnSpc>
                <a:spcPct val="90000"/>
              </a:lnSpc>
              <a:spcBef>
                <a:spcPts val="0"/>
              </a:spcBef>
              <a:spcAft>
                <a:spcPts val="0"/>
              </a:spcAft>
              <a:buClr>
                <a:schemeClr val="dk1"/>
              </a:buClr>
              <a:buSzPts val="2800"/>
              <a:buNone/>
            </a:pPr>
            <a:endParaRPr/>
          </a:p>
          <a:p>
            <a:pPr marL="228600" lvl="0" indent="-228600" algn="l" rtl="0">
              <a:lnSpc>
                <a:spcPct val="90000"/>
              </a:lnSpc>
              <a:spcBef>
                <a:spcPts val="0"/>
              </a:spcBef>
              <a:spcAft>
                <a:spcPts val="0"/>
              </a:spcAft>
              <a:buClr>
                <a:schemeClr val="dk1"/>
              </a:buClr>
              <a:buSzPts val="2800"/>
              <a:buChar char="•"/>
            </a:pPr>
            <a:r>
              <a:rPr lang="en-GB"/>
              <a:t>You will work in groups to collect the same data at each site, recording your findings carefully on your sheets</a:t>
            </a:r>
            <a:endParaRPr/>
          </a:p>
          <a:p>
            <a:pPr marL="228600" lvl="0" indent="-50800" algn="l" rtl="0">
              <a:lnSpc>
                <a:spcPct val="90000"/>
              </a:lnSpc>
              <a:spcBef>
                <a:spcPts val="0"/>
              </a:spcBef>
              <a:spcAft>
                <a:spcPts val="0"/>
              </a:spcAft>
              <a:buClr>
                <a:schemeClr val="dk1"/>
              </a:buClr>
              <a:buSzPts val="2800"/>
              <a:buNone/>
            </a:pPr>
            <a:endParaRPr/>
          </a:p>
          <a:p>
            <a:pPr marL="228600" lvl="0" indent="-228600" algn="l" rtl="0">
              <a:lnSpc>
                <a:spcPct val="90000"/>
              </a:lnSpc>
              <a:spcBef>
                <a:spcPts val="0"/>
              </a:spcBef>
              <a:spcAft>
                <a:spcPts val="0"/>
              </a:spcAft>
              <a:buClr>
                <a:schemeClr val="dk1"/>
              </a:buClr>
              <a:buSzPts val="2800"/>
              <a:buChar char="•"/>
            </a:pPr>
            <a:r>
              <a:rPr lang="en-GB"/>
              <a:t>You will be able to use mobile phones to help you locate your study points and to take photographs</a:t>
            </a:r>
            <a:endParaRPr/>
          </a:p>
        </p:txBody>
      </p:sp>
      <p:pic>
        <p:nvPicPr>
          <p:cNvPr id="115" name="Google Shape;115;p7"/>
          <p:cNvPicPr preferRelativeResize="0"/>
          <p:nvPr/>
        </p:nvPicPr>
        <p:blipFill>
          <a:blip r:embed="rId3">
            <a:alphaModFix/>
          </a:blip>
          <a:stretch>
            <a:fillRect/>
          </a:stretch>
        </p:blipFill>
        <p:spPr>
          <a:xfrm>
            <a:off x="10313023" y="178975"/>
            <a:ext cx="1237678" cy="1325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title"/>
          </p:nvPr>
        </p:nvSpPr>
        <p:spPr>
          <a:xfrm>
            <a:off x="838200" y="229325"/>
            <a:ext cx="10515600" cy="8949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What hypotheses will we test?</a:t>
            </a:r>
            <a:endParaRPr/>
          </a:p>
        </p:txBody>
      </p:sp>
      <p:sp>
        <p:nvSpPr>
          <p:cNvPr id="121" name="Google Shape;121;p6"/>
          <p:cNvSpPr txBox="1">
            <a:spLocks noGrp="1"/>
          </p:cNvSpPr>
          <p:nvPr>
            <p:ph type="body" idx="1"/>
          </p:nvPr>
        </p:nvSpPr>
        <p:spPr>
          <a:xfrm>
            <a:off x="838200" y="1124212"/>
            <a:ext cx="10515600" cy="5382913"/>
          </a:xfrm>
          <a:prstGeom prst="rect">
            <a:avLst/>
          </a:prstGeom>
          <a:noFill/>
          <a:ln>
            <a:noFill/>
          </a:ln>
        </p:spPr>
        <p:txBody>
          <a:bodyPr spcFirstLastPara="1" wrap="square" lIns="91425" tIns="45700" rIns="91425" bIns="45700" anchor="t" anchorCtr="0">
            <a:normAutofit fontScale="92500" lnSpcReduction="20000"/>
          </a:bodyPr>
          <a:lstStyle/>
          <a:p>
            <a:pPr marL="114300" lvl="0" indent="0" algn="l" rtl="0">
              <a:lnSpc>
                <a:spcPct val="107000"/>
              </a:lnSpc>
              <a:spcBef>
                <a:spcPts val="1000"/>
              </a:spcBef>
              <a:spcAft>
                <a:spcPts val="0"/>
              </a:spcAft>
              <a:buSzPct val="74844"/>
              <a:buNone/>
            </a:pPr>
            <a:r>
              <a:rPr lang="en-GB" sz="2600" dirty="0">
                <a:latin typeface="Arial"/>
                <a:ea typeface="Arial"/>
                <a:cs typeface="Arial"/>
                <a:sym typeface="Arial"/>
              </a:rPr>
              <a:t>We will find out if Temple Quarter’s regeneration is achieving its vision by testing three hypotheses:</a:t>
            </a:r>
            <a:endParaRPr dirty="0"/>
          </a:p>
          <a:p>
            <a:pPr marL="457200" lvl="0" indent="-333632" algn="l" rtl="0">
              <a:lnSpc>
                <a:spcPct val="107000"/>
              </a:lnSpc>
              <a:spcBef>
                <a:spcPts val="1800"/>
              </a:spcBef>
              <a:spcAft>
                <a:spcPts val="0"/>
              </a:spcAft>
              <a:buSzPct val="74844"/>
              <a:buChar char="•"/>
            </a:pPr>
            <a:r>
              <a:rPr lang="en-GB" sz="2600" b="1" dirty="0">
                <a:latin typeface="Arial"/>
                <a:ea typeface="Arial"/>
                <a:cs typeface="Arial"/>
                <a:sym typeface="Arial"/>
              </a:rPr>
              <a:t>Hypothesis 1: </a:t>
            </a:r>
            <a:r>
              <a:rPr lang="en-GB" sz="2600" dirty="0">
                <a:latin typeface="Arial"/>
                <a:ea typeface="Arial"/>
                <a:cs typeface="Arial"/>
                <a:sym typeface="Arial"/>
              </a:rPr>
              <a:t>Regenerated areas will be </a:t>
            </a:r>
            <a:r>
              <a:rPr lang="en-GB" sz="2600" b="1" dirty="0">
                <a:latin typeface="Arial"/>
                <a:ea typeface="Arial"/>
                <a:cs typeface="Arial"/>
                <a:sym typeface="Arial"/>
              </a:rPr>
              <a:t>cleaner</a:t>
            </a:r>
            <a:r>
              <a:rPr lang="en-GB" sz="2600" dirty="0">
                <a:latin typeface="Arial"/>
                <a:ea typeface="Arial"/>
                <a:cs typeface="Arial"/>
                <a:sym typeface="Arial"/>
              </a:rPr>
              <a:t> than areas which haven’t been regenerated. Clean areas are a sign that an area is thriving socially.</a:t>
            </a:r>
            <a:endParaRPr dirty="0"/>
          </a:p>
          <a:p>
            <a:pPr marL="457200" lvl="0" indent="-333632" algn="l" rtl="0">
              <a:lnSpc>
                <a:spcPct val="107000"/>
              </a:lnSpc>
              <a:spcBef>
                <a:spcPts val="1800"/>
              </a:spcBef>
              <a:spcAft>
                <a:spcPts val="0"/>
              </a:spcAft>
              <a:buSzPct val="74844"/>
              <a:buChar char="•"/>
            </a:pPr>
            <a:r>
              <a:rPr lang="en-GB" sz="2600" b="1" dirty="0">
                <a:latin typeface="Arial"/>
                <a:ea typeface="Arial"/>
                <a:cs typeface="Arial"/>
                <a:sym typeface="Arial"/>
              </a:rPr>
              <a:t>Hypothesis 2: </a:t>
            </a:r>
            <a:r>
              <a:rPr lang="en-GB" sz="2600" dirty="0">
                <a:latin typeface="Arial"/>
                <a:ea typeface="Arial"/>
                <a:cs typeface="Arial"/>
                <a:sym typeface="Arial"/>
              </a:rPr>
              <a:t>Regenerated areas will be more </a:t>
            </a:r>
            <a:r>
              <a:rPr lang="en-GB" sz="2600" b="1" dirty="0">
                <a:latin typeface="Arial"/>
                <a:ea typeface="Arial"/>
                <a:cs typeface="Arial"/>
                <a:sym typeface="Arial"/>
              </a:rPr>
              <a:t>accessible</a:t>
            </a:r>
            <a:r>
              <a:rPr lang="en-GB" sz="2600" dirty="0">
                <a:latin typeface="Arial"/>
                <a:ea typeface="Arial"/>
                <a:cs typeface="Arial"/>
                <a:sym typeface="Arial"/>
              </a:rPr>
              <a:t> than areas which haven’t been regenerated. Accessibility is an important aspect of a being inclusive and connected.</a:t>
            </a:r>
            <a:endParaRPr dirty="0"/>
          </a:p>
          <a:p>
            <a:pPr marL="457200" lvl="0" indent="-333632" algn="l" rtl="0">
              <a:lnSpc>
                <a:spcPct val="107000"/>
              </a:lnSpc>
              <a:spcBef>
                <a:spcPts val="1800"/>
              </a:spcBef>
              <a:spcAft>
                <a:spcPts val="0"/>
              </a:spcAft>
              <a:buSzPct val="74844"/>
              <a:buChar char="•"/>
            </a:pPr>
            <a:r>
              <a:rPr lang="en-GB" sz="2600" b="1" dirty="0">
                <a:latin typeface="Arial"/>
                <a:ea typeface="Arial"/>
                <a:cs typeface="Arial"/>
                <a:sym typeface="Arial"/>
              </a:rPr>
              <a:t>Hypothesis 3: </a:t>
            </a:r>
            <a:r>
              <a:rPr lang="en-GB" sz="2600" dirty="0">
                <a:latin typeface="Arial"/>
                <a:ea typeface="Arial"/>
                <a:cs typeface="Arial"/>
                <a:sym typeface="Arial"/>
              </a:rPr>
              <a:t>Regenerated areas will have fewer empty buildings, a </a:t>
            </a:r>
            <a:r>
              <a:rPr lang="en-GB" sz="2600" b="1" dirty="0">
                <a:latin typeface="Arial"/>
                <a:ea typeface="Arial"/>
                <a:cs typeface="Arial"/>
                <a:sym typeface="Arial"/>
              </a:rPr>
              <a:t>wider range of land use and more ‘brilliant buildings’ </a:t>
            </a:r>
            <a:r>
              <a:rPr lang="en-GB" sz="2600" dirty="0">
                <a:latin typeface="Arial"/>
                <a:ea typeface="Arial"/>
                <a:cs typeface="Arial"/>
                <a:sym typeface="Arial"/>
              </a:rPr>
              <a:t>than in areas that haven’t been regenerated. Buildings in use in a range of ways indicate an area is mixed use and is thriving economically.</a:t>
            </a:r>
          </a:p>
          <a:p>
            <a:pPr marL="123568" lvl="0" indent="0" algn="l" rtl="0">
              <a:lnSpc>
                <a:spcPct val="107000"/>
              </a:lnSpc>
              <a:spcBef>
                <a:spcPts val="1800"/>
              </a:spcBef>
              <a:spcAft>
                <a:spcPts val="0"/>
              </a:spcAft>
              <a:buSzPct val="74844"/>
              <a:buNone/>
            </a:pPr>
            <a:r>
              <a:rPr lang="en-GB" b="1" dirty="0"/>
              <a:t>How will these hypotheses help us to answer our main question?</a:t>
            </a:r>
            <a:endParaRPr b="1" dirty="0"/>
          </a:p>
          <a:p>
            <a:pPr marL="228600" lvl="0" indent="-50800" algn="l" rtl="0">
              <a:lnSpc>
                <a:spcPct val="90000"/>
              </a:lnSpc>
              <a:spcBef>
                <a:spcPts val="1800"/>
              </a:spcBef>
              <a:spcAft>
                <a:spcPts val="0"/>
              </a:spcAft>
              <a:buClr>
                <a:schemeClr val="dk1"/>
              </a:buClr>
              <a:buSzPct val="108108"/>
              <a:buNone/>
            </a:pPr>
            <a:endParaRPr dirty="0"/>
          </a:p>
        </p:txBody>
      </p:sp>
      <p:pic>
        <p:nvPicPr>
          <p:cNvPr id="124" name="Google Shape;124;p6"/>
          <p:cNvPicPr preferRelativeResize="0"/>
          <p:nvPr/>
        </p:nvPicPr>
        <p:blipFill>
          <a:blip r:embed="rId3">
            <a:alphaModFix/>
          </a:blip>
          <a:stretch>
            <a:fillRect/>
          </a:stretch>
        </p:blipFill>
        <p:spPr>
          <a:xfrm>
            <a:off x="10870300" y="45763"/>
            <a:ext cx="1178350" cy="1262024"/>
          </a:xfrm>
          <a:prstGeom prst="rect">
            <a:avLst/>
          </a:prstGeom>
          <a:noFill/>
          <a:ln>
            <a:noFill/>
          </a:ln>
        </p:spPr>
      </p:pic>
      <p:pic>
        <p:nvPicPr>
          <p:cNvPr id="3" name="Google Shape;167;p33" descr="A black and white image of two people&#10;&#10;Description automatically generated">
            <a:extLst>
              <a:ext uri="{FF2B5EF4-FFF2-40B4-BE49-F238E27FC236}">
                <a16:creationId xmlns:a16="http://schemas.microsoft.com/office/drawing/2014/main" id="{33DC0637-5262-A693-0978-9C16E906BC6E}"/>
              </a:ext>
            </a:extLst>
          </p:cNvPr>
          <p:cNvPicPr preferRelativeResize="0"/>
          <p:nvPr/>
        </p:nvPicPr>
        <p:blipFill rotWithShape="1">
          <a:blip r:embed="rId4">
            <a:alphaModFix/>
          </a:blip>
          <a:srcRect/>
          <a:stretch/>
        </p:blipFill>
        <p:spPr>
          <a:xfrm>
            <a:off x="10157058" y="5519057"/>
            <a:ext cx="1029445" cy="110961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1FDB-CAD4-AAA8-8B62-0864A34456BE}"/>
              </a:ext>
            </a:extLst>
          </p:cNvPr>
          <p:cNvSpPr>
            <a:spLocks noGrp="1"/>
          </p:cNvSpPr>
          <p:nvPr>
            <p:ph type="title"/>
          </p:nvPr>
        </p:nvSpPr>
        <p:spPr/>
        <p:txBody>
          <a:bodyPr/>
          <a:lstStyle/>
          <a:p>
            <a:r>
              <a:rPr lang="en-GB" dirty="0"/>
              <a:t>What are ‘brilliant buildings’?</a:t>
            </a:r>
          </a:p>
        </p:txBody>
      </p:sp>
      <p:sp>
        <p:nvSpPr>
          <p:cNvPr id="3" name="Text Placeholder 2">
            <a:extLst>
              <a:ext uri="{FF2B5EF4-FFF2-40B4-BE49-F238E27FC236}">
                <a16:creationId xmlns:a16="http://schemas.microsoft.com/office/drawing/2014/main" id="{B68FA563-B7DB-FE28-C396-455F5E1CA192}"/>
              </a:ext>
            </a:extLst>
          </p:cNvPr>
          <p:cNvSpPr>
            <a:spLocks noGrp="1"/>
          </p:cNvSpPr>
          <p:nvPr>
            <p:ph type="body" idx="1"/>
          </p:nvPr>
        </p:nvSpPr>
        <p:spPr>
          <a:xfrm>
            <a:off x="838200" y="5251223"/>
            <a:ext cx="10515600" cy="925740"/>
          </a:xfrm>
        </p:spPr>
        <p:txBody>
          <a:bodyPr>
            <a:normAutofit fontScale="77500" lnSpcReduction="20000"/>
          </a:bodyPr>
          <a:lstStyle/>
          <a:p>
            <a:pPr marL="114300" indent="0">
              <a:buNone/>
            </a:pPr>
            <a:r>
              <a:rPr lang="en-GB" dirty="0"/>
              <a:t>From: p.31  </a:t>
            </a:r>
            <a:r>
              <a:rPr lang="en-GB" dirty="0">
                <a:hlinkClick r:id="rId2"/>
              </a:rPr>
              <a:t>https://www.bristoltemplequarter.com/wp-content/uploads/2025/01/Bristol-Temple-Quarter-Vision_October-2024-update.pdf</a:t>
            </a:r>
            <a:r>
              <a:rPr lang="en-GB" dirty="0"/>
              <a:t> </a:t>
            </a:r>
          </a:p>
        </p:txBody>
      </p:sp>
      <p:pic>
        <p:nvPicPr>
          <p:cNvPr id="5" name="Picture 4">
            <a:extLst>
              <a:ext uri="{FF2B5EF4-FFF2-40B4-BE49-F238E27FC236}">
                <a16:creationId xmlns:a16="http://schemas.microsoft.com/office/drawing/2014/main" id="{8033C5B0-9A90-8C41-01CA-AE0E571A36BF}"/>
              </a:ext>
            </a:extLst>
          </p:cNvPr>
          <p:cNvPicPr>
            <a:picLocks noChangeAspect="1"/>
          </p:cNvPicPr>
          <p:nvPr/>
        </p:nvPicPr>
        <p:blipFill>
          <a:blip r:embed="rId3"/>
          <a:srcRect l="31518" t="62381" r="11518" b="9930"/>
          <a:stretch>
            <a:fillRect/>
          </a:stretch>
        </p:blipFill>
        <p:spPr>
          <a:xfrm>
            <a:off x="838200" y="1825625"/>
            <a:ext cx="10841069" cy="3290661"/>
          </a:xfrm>
          <a:prstGeom prst="rect">
            <a:avLst/>
          </a:prstGeom>
        </p:spPr>
      </p:pic>
    </p:spTree>
    <p:extLst>
      <p:ext uri="{BB962C8B-B14F-4D97-AF65-F5344CB8AC3E}">
        <p14:creationId xmlns:p14="http://schemas.microsoft.com/office/powerpoint/2010/main" val="572042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What hypotheses will we test?</a:t>
            </a:r>
            <a:endParaRPr/>
          </a:p>
        </p:txBody>
      </p:sp>
      <p:sp>
        <p:nvSpPr>
          <p:cNvPr id="130" name="Google Shape;130;p30"/>
          <p:cNvSpPr txBox="1">
            <a:spLocks noGrp="1"/>
          </p:cNvSpPr>
          <p:nvPr>
            <p:ph type="body" idx="1"/>
          </p:nvPr>
        </p:nvSpPr>
        <p:spPr>
          <a:xfrm>
            <a:off x="838200" y="1424763"/>
            <a:ext cx="10515600" cy="47522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0"/>
              </a:spcAft>
              <a:buClr>
                <a:schemeClr val="dk1"/>
              </a:buClr>
              <a:buSzPts val="2800"/>
              <a:buNone/>
            </a:pPr>
            <a:r>
              <a:rPr lang="en-GB"/>
              <a:t>Think of these key terms from our hypotheses:</a:t>
            </a:r>
            <a:endParaRPr/>
          </a:p>
          <a:p>
            <a:pPr marL="228600" lvl="0" indent="-50800" algn="l" rtl="0">
              <a:lnSpc>
                <a:spcPct val="90000"/>
              </a:lnSpc>
              <a:spcBef>
                <a:spcPts val="1000"/>
              </a:spcBef>
              <a:spcAft>
                <a:spcPts val="0"/>
              </a:spcAft>
              <a:buClr>
                <a:schemeClr val="dk1"/>
              </a:buClr>
              <a:buSzPts val="2800"/>
              <a:buNone/>
            </a:pPr>
            <a:endParaRPr/>
          </a:p>
          <a:p>
            <a:pPr marL="635000" lvl="0" indent="-457200" algn="l" rtl="0">
              <a:lnSpc>
                <a:spcPct val="90000"/>
              </a:lnSpc>
              <a:spcBef>
                <a:spcPts val="1000"/>
              </a:spcBef>
              <a:spcAft>
                <a:spcPts val="0"/>
              </a:spcAft>
              <a:buSzPts val="2800"/>
              <a:buChar char="•"/>
            </a:pPr>
            <a:r>
              <a:rPr lang="en-GB"/>
              <a:t>Cleanliness</a:t>
            </a:r>
            <a:endParaRPr/>
          </a:p>
          <a:p>
            <a:pPr marL="635000" lvl="0" indent="-457200" algn="l" rtl="0">
              <a:lnSpc>
                <a:spcPct val="90000"/>
              </a:lnSpc>
              <a:spcBef>
                <a:spcPts val="1000"/>
              </a:spcBef>
              <a:spcAft>
                <a:spcPts val="0"/>
              </a:spcAft>
              <a:buSzPts val="2800"/>
              <a:buChar char="•"/>
            </a:pPr>
            <a:r>
              <a:rPr lang="en-GB"/>
              <a:t>Accessibility</a:t>
            </a:r>
            <a:endParaRPr/>
          </a:p>
          <a:p>
            <a:pPr marL="635000" lvl="0" indent="-457200" algn="l" rtl="0">
              <a:lnSpc>
                <a:spcPct val="90000"/>
              </a:lnSpc>
              <a:spcBef>
                <a:spcPts val="1000"/>
              </a:spcBef>
              <a:spcAft>
                <a:spcPts val="0"/>
              </a:spcAft>
              <a:buSzPts val="2800"/>
              <a:buChar char="•"/>
            </a:pPr>
            <a:r>
              <a:rPr lang="en-GB"/>
              <a:t>Range of Land Use</a:t>
            </a:r>
            <a:endParaRPr/>
          </a:p>
          <a:p>
            <a:pPr marL="635000" lvl="0" indent="-279400" algn="l" rtl="0">
              <a:lnSpc>
                <a:spcPct val="90000"/>
              </a:lnSpc>
              <a:spcBef>
                <a:spcPts val="1000"/>
              </a:spcBef>
              <a:spcAft>
                <a:spcPts val="0"/>
              </a:spcAft>
              <a:buSzPts val="2800"/>
              <a:buNone/>
            </a:pPr>
            <a:endParaRPr/>
          </a:p>
          <a:p>
            <a:pPr marL="177800" lvl="0" indent="0" algn="l" rtl="0">
              <a:lnSpc>
                <a:spcPct val="90000"/>
              </a:lnSpc>
              <a:spcBef>
                <a:spcPts val="1000"/>
              </a:spcBef>
              <a:spcAft>
                <a:spcPts val="0"/>
              </a:spcAft>
              <a:buSzPts val="2800"/>
              <a:buNone/>
            </a:pPr>
            <a:r>
              <a:rPr lang="en-GB"/>
              <a:t>How will you remember these? Would the acronym CAR help? Can you think of other strategies?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87f4c31449_0_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Recall: What hypotheses will we test?</a:t>
            </a:r>
            <a:endParaRPr/>
          </a:p>
        </p:txBody>
      </p:sp>
      <p:pic>
        <p:nvPicPr>
          <p:cNvPr id="136" name="Google Shape;136;g387f4c31449_0_8" descr="A black and white image of a black board with a marker&#10;&#10;Description automatically generated"/>
          <p:cNvPicPr preferRelativeResize="0"/>
          <p:nvPr/>
        </p:nvPicPr>
        <p:blipFill rotWithShape="1">
          <a:blip r:embed="rId3">
            <a:alphaModFix/>
          </a:blip>
          <a:srcRect/>
          <a:stretch/>
        </p:blipFill>
        <p:spPr>
          <a:xfrm>
            <a:off x="4950556" y="2615816"/>
            <a:ext cx="1777826" cy="162636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1065</Words>
  <Application>Microsoft Office PowerPoint</Application>
  <PresentationFormat>Widescreen</PresentationFormat>
  <Paragraphs>97</Paragraphs>
  <Slides>22</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Noto Sans Symbols</vt:lpstr>
      <vt:lpstr>Office Theme</vt:lpstr>
      <vt:lpstr>PowerPoint Presentation</vt:lpstr>
      <vt:lpstr>What is the vision for Temple Quarter?</vt:lpstr>
      <vt:lpstr>Why is this a good place to carry out our human geography fieldwork?</vt:lpstr>
      <vt:lpstr>Recall: Why is this a good place to carry out our human geography fieldwork?</vt:lpstr>
      <vt:lpstr>How will we collect data?</vt:lpstr>
      <vt:lpstr>What hypotheses will we test?</vt:lpstr>
      <vt:lpstr>What are ‘brilliant buildings’?</vt:lpstr>
      <vt:lpstr>What hypotheses will we test?</vt:lpstr>
      <vt:lpstr>Recall: What hypotheses will we test?</vt:lpstr>
      <vt:lpstr>PowerPoint Presentation</vt:lpstr>
      <vt:lpstr>PowerPoint Presentation</vt:lpstr>
      <vt:lpstr>Recording data</vt:lpstr>
      <vt:lpstr>Recording data</vt:lpstr>
      <vt:lpstr>Recording data</vt:lpstr>
      <vt:lpstr>Recall: What hypotheses will we test?</vt:lpstr>
      <vt:lpstr>Risk Assessment</vt:lpstr>
      <vt:lpstr>Risk Assessment</vt:lpstr>
      <vt:lpstr>Secondary research</vt:lpstr>
      <vt:lpstr>Recall: Can you remember one risk and how it will be prevented? </vt:lpstr>
      <vt:lpstr>Visit information</vt:lpstr>
      <vt:lpstr>Recall: Can you remember our key question?  What are the hypotheses we will test to answer this question? </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Mrs Owen</dc:creator>
  <cp:lastModifiedBy>Catherine Owen</cp:lastModifiedBy>
  <cp:revision>1</cp:revision>
  <dcterms:created xsi:type="dcterms:W3CDTF">2016-06-07T12:47:06Z</dcterms:created>
  <dcterms:modified xsi:type="dcterms:W3CDTF">2026-07-07T12:31:25Z</dcterms:modified>
</cp:coreProperties>
</file>